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709" r:id="rId3"/>
    <p:sldMasterId id="2147483743" r:id="rId4"/>
    <p:sldMasterId id="2147483777" r:id="rId5"/>
    <p:sldMasterId id="2147483839" r:id="rId6"/>
    <p:sldMasterId id="2147483872" r:id="rId7"/>
  </p:sldMasterIdLst>
  <p:notesMasterIdLst>
    <p:notesMasterId r:id="rId49"/>
  </p:notesMasterIdLst>
  <p:handoutMasterIdLst>
    <p:handoutMasterId r:id="rId50"/>
  </p:handoutMasterIdLst>
  <p:sldIdLst>
    <p:sldId id="256" r:id="rId8"/>
    <p:sldId id="2147473554" r:id="rId9"/>
    <p:sldId id="2147473555" r:id="rId10"/>
    <p:sldId id="2147473556" r:id="rId11"/>
    <p:sldId id="2147473557" r:id="rId12"/>
    <p:sldId id="2147473558" r:id="rId13"/>
    <p:sldId id="2147473567" r:id="rId14"/>
    <p:sldId id="2147472254" r:id="rId15"/>
    <p:sldId id="2147472258" r:id="rId16"/>
    <p:sldId id="2147472255" r:id="rId17"/>
    <p:sldId id="2147472259" r:id="rId18"/>
    <p:sldId id="2147472256" r:id="rId19"/>
    <p:sldId id="2147472257" r:id="rId20"/>
    <p:sldId id="2147472260" r:id="rId21"/>
    <p:sldId id="2147472261" r:id="rId22"/>
    <p:sldId id="2147472262" r:id="rId23"/>
    <p:sldId id="2147472264" r:id="rId24"/>
    <p:sldId id="2147472265" r:id="rId25"/>
    <p:sldId id="2147472266" r:id="rId26"/>
    <p:sldId id="2147472267" r:id="rId27"/>
    <p:sldId id="2147472268" r:id="rId28"/>
    <p:sldId id="2147472269" r:id="rId29"/>
    <p:sldId id="2147472270" r:id="rId30"/>
    <p:sldId id="2147472271" r:id="rId31"/>
    <p:sldId id="2147472274" r:id="rId32"/>
    <p:sldId id="2147472275" r:id="rId33"/>
    <p:sldId id="2147472276" r:id="rId34"/>
    <p:sldId id="2147472277" r:id="rId35"/>
    <p:sldId id="2147472278" r:id="rId36"/>
    <p:sldId id="2147472250" r:id="rId37"/>
    <p:sldId id="2147473496" r:id="rId38"/>
    <p:sldId id="2147473497" r:id="rId39"/>
    <p:sldId id="2147472251" r:id="rId40"/>
    <p:sldId id="2147472252" r:id="rId41"/>
    <p:sldId id="2147473498" r:id="rId42"/>
    <p:sldId id="2147473499" r:id="rId43"/>
    <p:sldId id="2147473500" r:id="rId44"/>
    <p:sldId id="2147472263" r:id="rId45"/>
    <p:sldId id="2147473507" r:id="rId46"/>
    <p:sldId id="2147473568" r:id="rId47"/>
    <p:sldId id="21474735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EEF2F5"/>
    <a:srgbClr val="595959"/>
    <a:srgbClr val="E8221D"/>
    <a:srgbClr val="C00000"/>
    <a:srgbClr val="E42A18"/>
    <a:srgbClr val="FB1725"/>
    <a:srgbClr val="760F0C"/>
    <a:srgbClr val="3A0204"/>
    <a:srgbClr val="B7D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2" autoAdjust="0"/>
    <p:restoredTop sz="96234" autoAdjust="0"/>
  </p:normalViewPr>
  <p:slideViewPr>
    <p:cSldViewPr snapToGrid="0" snapToObjects="1">
      <p:cViewPr varScale="1">
        <p:scale>
          <a:sx n="103" d="100"/>
          <a:sy n="103" d="100"/>
        </p:scale>
        <p:origin x="944" y="4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4099"/>
    </p:cViewPr>
  </p:sorterViewPr>
  <p:notesViewPr>
    <p:cSldViewPr snapToGrid="0"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65C452-01AE-9747-B041-BD331E15410B}" type="slidenum">
              <a:rPr lang="en-US" smtClean="0"/>
              <a:t>‹#›</a:t>
            </a:fld>
            <a:endParaRPr lang="en-US" dirty="0"/>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64022E-FDD5-CE41-ADD3-BF3B0C32E247}" type="datetimeFigureOut">
              <a:rPr lang="en-US" smtClean="0"/>
              <a:t>8/1/23</a:t>
            </a:fld>
            <a:endParaRPr lang="en-US" dirty="0"/>
          </a:p>
        </p:txBody>
      </p:sp>
    </p:spTree>
    <p:extLst>
      <p:ext uri="{BB962C8B-B14F-4D97-AF65-F5344CB8AC3E}">
        <p14:creationId xmlns:p14="http://schemas.microsoft.com/office/powerpoint/2010/main" val="1566204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F244B-4C15-4648-B71A-FBE8CB996248}" type="datetimeFigureOut">
              <a:rPr lang="en-US" smtClean="0"/>
              <a:t>8/1/23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86084-F5DD-D04F-ACB4-2FD8EE534A6C}" type="slidenum">
              <a:rPr lang="en-US" smtClean="0"/>
              <a:t>‹#›</a:t>
            </a:fld>
            <a:endParaRPr lang="en-US" dirty="0"/>
          </a:p>
        </p:txBody>
      </p:sp>
    </p:spTree>
    <p:extLst>
      <p:ext uri="{BB962C8B-B14F-4D97-AF65-F5344CB8AC3E}">
        <p14:creationId xmlns:p14="http://schemas.microsoft.com/office/powerpoint/2010/main" val="106549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2586084-F5DD-D04F-ACB4-2FD8EE534A6C}" type="slidenum">
              <a:rPr lang="en-US" smtClean="0"/>
              <a:t>1</a:t>
            </a:fld>
            <a:endParaRPr lang="en-US" dirty="0"/>
          </a:p>
        </p:txBody>
      </p:sp>
    </p:spTree>
    <p:extLst>
      <p:ext uri="{BB962C8B-B14F-4D97-AF65-F5344CB8AC3E}">
        <p14:creationId xmlns:p14="http://schemas.microsoft.com/office/powerpoint/2010/main" val="2008959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3856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86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9441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81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89336970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C01A05E1-C4FC-6CB8-4FF6-0C8D93ACE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626942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AD6B9281-0E53-739D-E17B-6D94770D30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8220556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4125" y="6239239"/>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122DCEBD-8062-3355-4A71-D28385043E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7126744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3428" y="210312"/>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416418602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2"/>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397355849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6164752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4340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24028"/>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2175849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4111905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06949449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01168"/>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133439976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4957"/>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4126" y="284957"/>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dirty="0"/>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15079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3228"/>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3927598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32844863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249638592"/>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6"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02785032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dirty="0"/>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88399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2249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dirty="0"/>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41619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300" y="28495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4126"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31090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75207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300" y="28495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52407368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24028"/>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15467579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84957"/>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4220814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300" y="224028"/>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259265273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299" y="284957"/>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301922486"/>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4957"/>
            <a:ext cx="571426" cy="570706"/>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495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192362"/>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4126" y="1238250"/>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4125" y="419100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4919" y="284957"/>
            <a:ext cx="573013" cy="57070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4957"/>
            <a:ext cx="571426" cy="57070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4919" y="3238500"/>
            <a:ext cx="573013" cy="571500"/>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5055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94432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5842144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224028"/>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71070741"/>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6" y="28495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7386171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5" y="224028"/>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1647043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3464"/>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94761524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300" y="28495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74638"/>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74638"/>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74638"/>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18372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24028"/>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188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84957"/>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197171"/>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403637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526817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27147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9298162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6917214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470669"/>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769194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0666198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721868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63456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939411520"/>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42360" y="3093069"/>
            <a:ext cx="1727991" cy="689541"/>
          </a:xfrm>
          <a:prstGeom prst="rect">
            <a:avLst/>
          </a:prstGeom>
        </p:spPr>
      </p:pic>
    </p:spTree>
    <p:extLst>
      <p:ext uri="{BB962C8B-B14F-4D97-AF65-F5344CB8AC3E}">
        <p14:creationId xmlns:p14="http://schemas.microsoft.com/office/powerpoint/2010/main" val="172140320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098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7743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67419" y="207390"/>
            <a:ext cx="9672128" cy="461915"/>
          </a:xfrm>
        </p:spPr>
        <p:txBody>
          <a:bodyPr>
            <a:noAutofit/>
          </a:bodyPr>
          <a:lstStyle>
            <a:lvl1pPr>
              <a:defRPr sz="2799">
                <a:solidFill>
                  <a:srgbClr val="491D8B"/>
                </a:solidFill>
              </a:defRPr>
            </a:lvl1pPr>
          </a:lstStyle>
          <a:p>
            <a:r>
              <a:rPr lang="en-US" dirty="0"/>
              <a:t>Click to edit Master title style</a:t>
            </a:r>
          </a:p>
        </p:txBody>
      </p:sp>
      <p:sp>
        <p:nvSpPr>
          <p:cNvPr id="7" name="Footer Placeholder">
            <a:extLst>
              <a:ext uri="{FF2B5EF4-FFF2-40B4-BE49-F238E27FC236}">
                <a16:creationId xmlns:a16="http://schemas.microsoft.com/office/drawing/2014/main" id="{55CA5B0E-C5CB-8445-9898-995B5563B694}"/>
              </a:ext>
            </a:extLst>
          </p:cNvPr>
          <p:cNvSpPr>
            <a:spLocks noGrp="1"/>
          </p:cNvSpPr>
          <p:nvPr>
            <p:ph type="ftr" sz="quarter" idx="3"/>
          </p:nvPr>
        </p:nvSpPr>
        <p:spPr>
          <a:xfrm>
            <a:off x="272210" y="6435272"/>
            <a:ext cx="6513218" cy="241300"/>
          </a:xfrm>
          <a:prstGeom prst="rect">
            <a:avLst/>
          </a:prstGeom>
        </p:spPr>
        <p:txBody>
          <a:bodyPr/>
          <a:lstStyle>
            <a:lvl1pPr algn="l">
              <a:defRPr sz="900" b="0" i="0">
                <a:latin typeface="IBM Plex Sans" panose="020B0503050203000203" pitchFamily="34" charset="0"/>
              </a:defRPr>
            </a:lvl1pPr>
          </a:lstStyle>
          <a:p>
            <a:r>
              <a:rPr lang="en-US" dirty="0"/>
              <a:t>© 2021 IBM Corporation</a:t>
            </a:r>
            <a:endParaRPr lang="en-US" sz="900" dirty="0"/>
          </a:p>
        </p:txBody>
      </p:sp>
      <p:sp>
        <p:nvSpPr>
          <p:cNvPr id="8" name="Slide Number Placeholder">
            <a:extLst>
              <a:ext uri="{FF2B5EF4-FFF2-40B4-BE49-F238E27FC236}">
                <a16:creationId xmlns:a16="http://schemas.microsoft.com/office/drawing/2014/main" id="{E683E0B7-CD2E-FB44-B43F-5E181950D1A5}"/>
              </a:ext>
            </a:extLst>
          </p:cNvPr>
          <p:cNvSpPr>
            <a:spLocks noGrp="1"/>
          </p:cNvSpPr>
          <p:nvPr>
            <p:ph type="sldNum" sz="quarter" idx="4"/>
          </p:nvPr>
        </p:nvSpPr>
        <p:spPr>
          <a:xfrm>
            <a:off x="11732358" y="6486673"/>
            <a:ext cx="152286" cy="138499"/>
          </a:xfrm>
          <a:prstGeom prst="rect">
            <a:avLst/>
          </a:prstGeom>
        </p:spPr>
        <p:txBody>
          <a:bodyPr/>
          <a:lstStyle>
            <a:lvl1pPr algn="r">
              <a:defRPr sz="900" b="0" i="0">
                <a:latin typeface="IBM Plex Sans" panose="020B0503050203000203" pitchFamily="34" charset="0"/>
              </a:defRPr>
            </a:lvl1pPr>
          </a:lstStyle>
          <a:p>
            <a:fld id="{59395FB3-9C97-154F-86B2-7E381B951268}" type="slidenum">
              <a:rPr lang="en-US" smtClean="0"/>
              <a:pPr/>
              <a:t>‹#›</a:t>
            </a:fld>
            <a:endParaRPr lang="en-US" sz="900" dirty="0"/>
          </a:p>
        </p:txBody>
      </p:sp>
      <p:sp>
        <p:nvSpPr>
          <p:cNvPr id="12" name="Content Placeholder 2">
            <a:extLst>
              <a:ext uri="{FF2B5EF4-FFF2-40B4-BE49-F238E27FC236}">
                <a16:creationId xmlns:a16="http://schemas.microsoft.com/office/drawing/2014/main" id="{C41829DA-DB71-9F42-BC13-B59959E5EBD8}"/>
              </a:ext>
            </a:extLst>
          </p:cNvPr>
          <p:cNvSpPr>
            <a:spLocks noGrp="1"/>
          </p:cNvSpPr>
          <p:nvPr>
            <p:ph idx="1"/>
          </p:nvPr>
        </p:nvSpPr>
        <p:spPr>
          <a:xfrm>
            <a:off x="367419" y="969282"/>
            <a:ext cx="11517223" cy="523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545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6161-5B0D-B554-0790-E11BF8B1E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6FA4F-F91A-D06E-35D4-2796EF26F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35F49-C357-2371-E6B9-59777906421B}"/>
              </a:ext>
            </a:extLst>
          </p:cNvPr>
          <p:cNvSpPr>
            <a:spLocks noGrp="1"/>
          </p:cNvSpPr>
          <p:nvPr>
            <p:ph type="dt" sz="half" idx="10"/>
          </p:nvPr>
        </p:nvSpPr>
        <p:spPr/>
        <p:txBody>
          <a:bodyPr/>
          <a:lstStyle/>
          <a:p>
            <a:fld id="{FF8DF9DB-C208-A04F-A656-F2B9BBAF25A2}" type="datetimeFigureOut">
              <a:rPr lang="en-US" smtClean="0"/>
              <a:t>8/1/23</a:t>
            </a:fld>
            <a:endParaRPr lang="en-US"/>
          </a:p>
        </p:txBody>
      </p:sp>
      <p:sp>
        <p:nvSpPr>
          <p:cNvPr id="5" name="Footer Placeholder 4">
            <a:extLst>
              <a:ext uri="{FF2B5EF4-FFF2-40B4-BE49-F238E27FC236}">
                <a16:creationId xmlns:a16="http://schemas.microsoft.com/office/drawing/2014/main" id="{9D771653-425B-34AC-DFD2-A086A06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3781E-9827-3026-75CE-0FDA99E52271}"/>
              </a:ext>
            </a:extLst>
          </p:cNvPr>
          <p:cNvSpPr>
            <a:spLocks noGrp="1"/>
          </p:cNvSpPr>
          <p:nvPr>
            <p:ph type="sldNum" sz="quarter" idx="12"/>
          </p:nvPr>
        </p:nvSpPr>
        <p:spPr/>
        <p:txBody>
          <a:bodyPr/>
          <a:lstStyle/>
          <a:p>
            <a:fld id="{9E15DE36-A055-5049-80C4-250B6559B21F}" type="slidenum">
              <a:rPr lang="en-US" smtClean="0"/>
              <a:t>‹#›</a:t>
            </a:fld>
            <a:endParaRPr lang="en-US"/>
          </a:p>
        </p:txBody>
      </p:sp>
    </p:spTree>
    <p:extLst>
      <p:ext uri="{BB962C8B-B14F-4D97-AF65-F5344CB8AC3E}">
        <p14:creationId xmlns:p14="http://schemas.microsoft.com/office/powerpoint/2010/main" val="36893702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B29F-3A4B-42FB-BEE2-D660E16569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8F09F6-6069-4FAF-B970-87F82A792D67}"/>
              </a:ext>
            </a:extLst>
          </p:cNvPr>
          <p:cNvSpPr>
            <a:spLocks noGrp="1"/>
          </p:cNvSpPr>
          <p:nvPr>
            <p:ph type="dt" sz="half" idx="10"/>
          </p:nvPr>
        </p:nvSpPr>
        <p:spPr/>
        <p:txBody>
          <a:bodyPr/>
          <a:lstStyle/>
          <a:p>
            <a:fld id="{100A48DE-A2B1-4885-ABA4-EC6EE8733304}" type="datetimeFigureOut">
              <a:rPr lang="en-GB" smtClean="0"/>
              <a:t>01/08/2023</a:t>
            </a:fld>
            <a:endParaRPr lang="en-GB"/>
          </a:p>
        </p:txBody>
      </p:sp>
      <p:sp>
        <p:nvSpPr>
          <p:cNvPr id="4" name="Footer Placeholder 3">
            <a:extLst>
              <a:ext uri="{FF2B5EF4-FFF2-40B4-BE49-F238E27FC236}">
                <a16:creationId xmlns:a16="http://schemas.microsoft.com/office/drawing/2014/main" id="{41D5BF23-7C44-4A11-AC60-E610C3AD70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FEAB10-E000-4CCF-886A-9EFAA67024CD}"/>
              </a:ext>
            </a:extLst>
          </p:cNvPr>
          <p:cNvSpPr>
            <a:spLocks noGrp="1"/>
          </p:cNvSpPr>
          <p:nvPr>
            <p:ph type="sldNum" sz="quarter" idx="12"/>
          </p:nvPr>
        </p:nvSpPr>
        <p:spPr/>
        <p:txBody>
          <a:bodyPr/>
          <a:lstStyle/>
          <a:p>
            <a:fld id="{8A24D8B8-300D-47D4-B455-359FD50E48CA}" type="slidenum">
              <a:rPr lang="en-GB" smtClean="0"/>
              <a:t>‹#›</a:t>
            </a:fld>
            <a:endParaRPr lang="en-GB"/>
          </a:p>
        </p:txBody>
      </p:sp>
    </p:spTree>
    <p:extLst>
      <p:ext uri="{BB962C8B-B14F-4D97-AF65-F5344CB8AC3E}">
        <p14:creationId xmlns:p14="http://schemas.microsoft.com/office/powerpoint/2010/main" val="5956348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23110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37321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4721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784388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834058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9485792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99260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29100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950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9"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8166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34536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5141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343010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013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7080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1254360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1760161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953811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00736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027395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492234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00384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7017179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9064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7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01514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1460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784339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048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07576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1306633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197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5431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1347469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833647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9" y="2591994"/>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9" y="3810202"/>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783"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2971"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160"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349"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6" y="1015060"/>
            <a:ext cx="2641603"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6" y="3515285"/>
            <a:ext cx="2641603"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1" y="3510369"/>
            <a:ext cx="4643123"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1" y="3515285"/>
            <a:ext cx="4643123"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3" y="6010745"/>
            <a:ext cx="11326371"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9"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1"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8" y="67906"/>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612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7" y="1562101"/>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214497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1"/>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20696234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3" y="940734"/>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90"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7444054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1" y="1"/>
            <a:ext cx="8102279"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69" y="1066800"/>
            <a:ext cx="6096531"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Title 1"/>
          <p:cNvSpPr>
            <a:spLocks noGrp="1"/>
          </p:cNvSpPr>
          <p:nvPr>
            <p:ph type="title" hasCustomPrompt="1"/>
          </p:nvPr>
        </p:nvSpPr>
        <p:spPr>
          <a:xfrm>
            <a:off x="6632463" y="3172476"/>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4"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03877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0047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9" y="2927967"/>
            <a:ext cx="2204545" cy="1002067"/>
          </a:xfrm>
          <a:prstGeom prst="rect">
            <a:avLst/>
          </a:prstGeom>
        </p:spPr>
      </p:pic>
    </p:spTree>
    <p:extLst>
      <p:ext uri="{BB962C8B-B14F-4D97-AF65-F5344CB8AC3E}">
        <p14:creationId xmlns:p14="http://schemas.microsoft.com/office/powerpoint/2010/main" val="16896199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Expert Labs / Learning Team / August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208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24D69-48A3-994A-82FD-77B98FF4991F}"/>
              </a:ext>
            </a:extLst>
          </p:cNvPr>
          <p:cNvSpPr>
            <a:spLocks noGrp="1"/>
          </p:cNvSpPr>
          <p:nvPr>
            <p:ph type="dt" sz="half" idx="10"/>
          </p:nvPr>
        </p:nvSpPr>
        <p:spPr/>
        <p:txBody>
          <a:bodyPr/>
          <a:lstStyle/>
          <a:p>
            <a:fld id="{3753D5C9-2C8C-DE4F-A0AF-A138116C37D6}" type="datetimeFigureOut">
              <a:rPr lang="en-US" smtClean="0"/>
              <a:t>8/1/23</a:t>
            </a:fld>
            <a:endParaRPr lang="en-US"/>
          </a:p>
        </p:txBody>
      </p:sp>
      <p:sp>
        <p:nvSpPr>
          <p:cNvPr id="3" name="Footer Placeholder 2">
            <a:extLst>
              <a:ext uri="{FF2B5EF4-FFF2-40B4-BE49-F238E27FC236}">
                <a16:creationId xmlns:a16="http://schemas.microsoft.com/office/drawing/2014/main" id="{0BC21CF3-EAE9-6143-8AD8-A331A3DFE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DB80B-DC15-054F-8810-105C4E0F98D4}"/>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8147809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76"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8/1/23</a:t>
            </a:fld>
            <a:endParaRPr lang="en-US"/>
          </a:p>
        </p:txBody>
      </p:sp>
      <p:sp>
        <p:nvSpPr>
          <p:cNvPr id="6" name="Holder 6"/>
          <p:cNvSpPr>
            <a:spLocks noGrp="1"/>
          </p:cNvSpPr>
          <p:nvPr>
            <p:ph type="sldNum" sz="quarter" idx="7"/>
          </p:nvPr>
        </p:nvSpPr>
        <p:spPr/>
        <p:txBody>
          <a:bodyPr lIns="0" tIns="0" rIns="0" bIns="0"/>
          <a:lstStyle>
            <a:lvl1pPr>
              <a:defRPr sz="997" b="0" i="0">
                <a:solidFill>
                  <a:schemeClr val="tx1"/>
                </a:solidFill>
                <a:latin typeface="Verdana"/>
                <a:cs typeface="Verdana"/>
              </a:defRPr>
            </a:lvl1pPr>
          </a:lstStyle>
          <a:p>
            <a:pPr marL="34548">
              <a:spcBef>
                <a:spcPts val="117"/>
              </a:spcBef>
            </a:pPr>
            <a:r>
              <a:rPr lang="en-SG" sz="1088" spc="-49"/>
              <a:t>would</a:t>
            </a:r>
            <a:r>
              <a:rPr lang="en-SG" sz="1088" spc="-132"/>
              <a:t> </a:t>
            </a:r>
            <a:r>
              <a:rPr lang="en-SG" sz="1088" spc="-55"/>
              <a:t>contain</a:t>
            </a:r>
            <a:r>
              <a:rPr lang="en-SG" sz="1088" spc="-136"/>
              <a:t> </a:t>
            </a:r>
            <a:r>
              <a:rPr lang="en-SG" sz="1088" spc="-68"/>
              <a:t>figures,</a:t>
            </a:r>
            <a:r>
              <a:rPr lang="en-SG" sz="1088" spc="-132"/>
              <a:t> </a:t>
            </a:r>
            <a:r>
              <a:rPr lang="en-SG" sz="1088" spc="-41"/>
              <a:t>'Recalled'</a:t>
            </a:r>
            <a:r>
              <a:rPr lang="en-SG" sz="1088" spc="-123"/>
              <a:t> </a:t>
            </a:r>
            <a:r>
              <a:rPr lang="en-SG" sz="1088" spc="-49"/>
              <a:t>would</a:t>
            </a:r>
            <a:r>
              <a:rPr lang="en-SG" sz="1088" spc="-127"/>
              <a:t> </a:t>
            </a:r>
            <a:r>
              <a:rPr lang="en-SG" sz="1088" spc="-41"/>
              <a:t>be</a:t>
            </a:r>
            <a:r>
              <a:rPr lang="en-SG" sz="1088" spc="-140"/>
              <a:t> </a:t>
            </a:r>
            <a:r>
              <a:rPr lang="en-SG" sz="1088" spc="-68"/>
              <a:t>zero.</a:t>
            </a:r>
            <a:endParaRPr lang="en-SG" sz="1088"/>
          </a:p>
          <a:p>
            <a:pPr marL="34548">
              <a:spcBef>
                <a:spcPts val="1211"/>
              </a:spcBef>
            </a:pPr>
            <a:fld id="{81D60167-4931-47E6-BA6A-407CBD079E47}" type="slidenum">
              <a:rPr spc="-36" smtClean="0"/>
              <a:pPr marL="34548">
                <a:spcBef>
                  <a:spcPts val="1211"/>
                </a:spcBef>
              </a:pPr>
              <a:t>‹#›</a:t>
            </a:fld>
            <a:r>
              <a:rPr spc="-68"/>
              <a:t> </a:t>
            </a:r>
            <a:r>
              <a:rPr spc="-27"/>
              <a:t>IBM </a:t>
            </a:r>
            <a:r>
              <a:rPr spc="-49"/>
              <a:t>Knowledge </a:t>
            </a:r>
            <a:r>
              <a:rPr spc="-45"/>
              <a:t>Accelerator </a:t>
            </a:r>
            <a:r>
              <a:rPr spc="-49"/>
              <a:t>for </a:t>
            </a:r>
            <a:r>
              <a:rPr spc="-41"/>
              <a:t>Financial </a:t>
            </a:r>
            <a:r>
              <a:rPr spc="-59"/>
              <a:t>Services</a:t>
            </a:r>
            <a:endParaRPr spc="-59" dirty="0"/>
          </a:p>
        </p:txBody>
      </p:sp>
    </p:spTree>
    <p:extLst>
      <p:ext uri="{BB962C8B-B14F-4D97-AF65-F5344CB8AC3E}">
        <p14:creationId xmlns:p14="http://schemas.microsoft.com/office/powerpoint/2010/main" val="375757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36795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82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6106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4571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2332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2539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931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510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88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85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51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039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6421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890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4411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181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5121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632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2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7830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96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1" y="6256741"/>
            <a:ext cx="695452" cy="277477"/>
          </a:xfrm>
          <a:prstGeom prst="rect">
            <a:avLst/>
          </a:prstGeom>
        </p:spPr>
      </p:pic>
    </p:spTree>
    <p:extLst>
      <p:ext uri="{BB962C8B-B14F-4D97-AF65-F5344CB8AC3E}">
        <p14:creationId xmlns:p14="http://schemas.microsoft.com/office/powerpoint/2010/main" val="299306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1132931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988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3951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1570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9731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883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2"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6420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290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3"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8262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50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858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369360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96583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147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2460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508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1211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924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9796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47271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68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2522128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2158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0352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5032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8458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167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1710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10"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279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5469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26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01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39"/>
            <a:ext cx="695452" cy="277478"/>
          </a:xfrm>
          <a:prstGeom prst="rect">
            <a:avLst/>
          </a:prstGeom>
        </p:spPr>
      </p:pic>
    </p:spTree>
    <p:extLst>
      <p:ext uri="{BB962C8B-B14F-4D97-AF65-F5344CB8AC3E}">
        <p14:creationId xmlns:p14="http://schemas.microsoft.com/office/powerpoint/2010/main" val="739336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362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40"/>
            <a:ext cx="695452" cy="277478"/>
          </a:xfrm>
          <a:prstGeom prst="rect">
            <a:avLst/>
          </a:prstGeom>
        </p:spPr>
      </p:pic>
    </p:spTree>
    <p:extLst>
      <p:ext uri="{BB962C8B-B14F-4D97-AF65-F5344CB8AC3E}">
        <p14:creationId xmlns:p14="http://schemas.microsoft.com/office/powerpoint/2010/main" val="1343406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8341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150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860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734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1355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068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0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2"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429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986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95974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1624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6745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692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2285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5660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7037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373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60671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95865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4605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8309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74496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006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8508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705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009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7176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1140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28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theme" Target="../theme/theme5.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image" Target="../media/image2.png"/><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image" Target="../media/image1.png"/><Relationship Id="rId5" Type="http://schemas.openxmlformats.org/officeDocument/2006/relationships/slideLayout" Target="../slideLayouts/slideLayout189.xml"/><Relationship Id="rId10" Type="http://schemas.openxmlformats.org/officeDocument/2006/relationships/theme" Target="../theme/theme7.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6" y="6441082"/>
            <a:ext cx="536250"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59" r:id="rId4"/>
    <p:sldLayoutId id="2147483672" r:id="rId5"/>
    <p:sldLayoutId id="214748366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0" y="6383870"/>
            <a:ext cx="5486313" cy="222249"/>
          </a:xfrm>
          <a:prstGeom prst="rect">
            <a:avLst/>
          </a:prstGeom>
        </p:spPr>
        <p:txBody>
          <a:bodyPr vert="horz" lIns="0" tIns="0" rIns="0" bIns="0" rtlCol="0" anchor="ctr"/>
          <a:lstStyle>
            <a:lvl1pPr marL="0" marR="0" indent="0" algn="l" defTabSz="914597"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5349761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0"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2"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76"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8"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77" indent="-231633"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57"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77" indent="-231633"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91" indent="-172882" algn="l" rtl="0" eaLnBrk="1" fontAlgn="base" hangingPunct="1">
        <a:spcBef>
          <a:spcPct val="20000"/>
        </a:spcBef>
        <a:spcAft>
          <a:spcPct val="0"/>
        </a:spcAft>
        <a:buClr>
          <a:schemeClr val="bg1"/>
        </a:buClr>
        <a:buChar char="»"/>
        <a:defRPr sz="1692">
          <a:solidFill>
            <a:schemeClr val="bg1"/>
          </a:solidFill>
          <a:latin typeface="Arial" charset="0"/>
        </a:defRPr>
      </a:lvl6pPr>
      <a:lvl7pPr marL="2594887" indent="-172882" algn="l" rtl="0" eaLnBrk="1" fontAlgn="base" hangingPunct="1">
        <a:spcBef>
          <a:spcPct val="20000"/>
        </a:spcBef>
        <a:spcAft>
          <a:spcPct val="0"/>
        </a:spcAft>
        <a:buClr>
          <a:schemeClr val="bg1"/>
        </a:buClr>
        <a:buChar char="»"/>
        <a:defRPr sz="1692">
          <a:solidFill>
            <a:schemeClr val="bg1"/>
          </a:solidFill>
          <a:latin typeface="Arial" charset="0"/>
        </a:defRPr>
      </a:lvl7pPr>
      <a:lvl8pPr marL="3078279" indent="-172882" algn="l" rtl="0" eaLnBrk="1" fontAlgn="base" hangingPunct="1">
        <a:spcBef>
          <a:spcPct val="20000"/>
        </a:spcBef>
        <a:spcAft>
          <a:spcPct val="0"/>
        </a:spcAft>
        <a:buClr>
          <a:schemeClr val="bg1"/>
        </a:buClr>
        <a:buChar char="»"/>
        <a:defRPr sz="1692">
          <a:solidFill>
            <a:schemeClr val="bg1"/>
          </a:solidFill>
          <a:latin typeface="Arial" charset="0"/>
        </a:defRPr>
      </a:lvl8pPr>
      <a:lvl9pPr marL="3561676" indent="-172882"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90" rtl="0" eaLnBrk="1" latinLnBrk="0" hangingPunct="1">
        <a:defRPr sz="1904" kern="1200">
          <a:solidFill>
            <a:schemeClr val="tx1"/>
          </a:solidFill>
          <a:latin typeface="+mn-lt"/>
          <a:ea typeface="+mn-ea"/>
          <a:cs typeface="+mn-cs"/>
        </a:defRPr>
      </a:lvl1pPr>
      <a:lvl2pPr marL="483392" algn="l" defTabSz="966790" rtl="0" eaLnBrk="1" latinLnBrk="0" hangingPunct="1">
        <a:defRPr sz="1904" kern="1200">
          <a:solidFill>
            <a:schemeClr val="tx1"/>
          </a:solidFill>
          <a:latin typeface="+mn-lt"/>
          <a:ea typeface="+mn-ea"/>
          <a:cs typeface="+mn-cs"/>
        </a:defRPr>
      </a:lvl2pPr>
      <a:lvl3pPr marL="966790" algn="l" defTabSz="966790" rtl="0" eaLnBrk="1" latinLnBrk="0" hangingPunct="1">
        <a:defRPr sz="1904" kern="1200">
          <a:solidFill>
            <a:schemeClr val="tx1"/>
          </a:solidFill>
          <a:latin typeface="+mn-lt"/>
          <a:ea typeface="+mn-ea"/>
          <a:cs typeface="+mn-cs"/>
        </a:defRPr>
      </a:lvl3pPr>
      <a:lvl4pPr marL="1450182" algn="l" defTabSz="966790" rtl="0" eaLnBrk="1" latinLnBrk="0" hangingPunct="1">
        <a:defRPr sz="1904" kern="1200">
          <a:solidFill>
            <a:schemeClr val="tx1"/>
          </a:solidFill>
          <a:latin typeface="+mn-lt"/>
          <a:ea typeface="+mn-ea"/>
          <a:cs typeface="+mn-cs"/>
        </a:defRPr>
      </a:lvl4pPr>
      <a:lvl5pPr marL="1933576" algn="l" defTabSz="966790" rtl="0" eaLnBrk="1" latinLnBrk="0" hangingPunct="1">
        <a:defRPr sz="1904" kern="1200">
          <a:solidFill>
            <a:schemeClr val="tx1"/>
          </a:solidFill>
          <a:latin typeface="+mn-lt"/>
          <a:ea typeface="+mn-ea"/>
          <a:cs typeface="+mn-cs"/>
        </a:defRPr>
      </a:lvl5pPr>
      <a:lvl6pPr marL="2416972" algn="l" defTabSz="966790" rtl="0" eaLnBrk="1" latinLnBrk="0" hangingPunct="1">
        <a:defRPr sz="1904" kern="1200">
          <a:solidFill>
            <a:schemeClr val="tx1"/>
          </a:solidFill>
          <a:latin typeface="+mn-lt"/>
          <a:ea typeface="+mn-ea"/>
          <a:cs typeface="+mn-cs"/>
        </a:defRPr>
      </a:lvl6pPr>
      <a:lvl7pPr marL="2900362" algn="l" defTabSz="966790" rtl="0" eaLnBrk="1" latinLnBrk="0" hangingPunct="1">
        <a:defRPr sz="1904" kern="1200">
          <a:solidFill>
            <a:schemeClr val="tx1"/>
          </a:solidFill>
          <a:latin typeface="+mn-lt"/>
          <a:ea typeface="+mn-ea"/>
          <a:cs typeface="+mn-cs"/>
        </a:defRPr>
      </a:lvl7pPr>
      <a:lvl8pPr marL="3383758" algn="l" defTabSz="966790" rtl="0" eaLnBrk="1" latinLnBrk="0" hangingPunct="1">
        <a:defRPr sz="1904" kern="1200">
          <a:solidFill>
            <a:schemeClr val="tx1"/>
          </a:solidFill>
          <a:latin typeface="+mn-lt"/>
          <a:ea typeface="+mn-ea"/>
          <a:cs typeface="+mn-cs"/>
        </a:defRPr>
      </a:lvl8pPr>
      <a:lvl9pPr marL="3867152" algn="l" defTabSz="966790"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52"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95178847"/>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69"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41"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1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47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77"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53" indent="-23162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16"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24" indent="-23162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386" indent="-172874" algn="l" rtl="0" eaLnBrk="1" fontAlgn="base" hangingPunct="1">
        <a:spcBef>
          <a:spcPct val="20000"/>
        </a:spcBef>
        <a:spcAft>
          <a:spcPct val="0"/>
        </a:spcAft>
        <a:buClr>
          <a:schemeClr val="bg1"/>
        </a:buClr>
        <a:buChar char="»"/>
        <a:defRPr sz="1692">
          <a:solidFill>
            <a:schemeClr val="bg1"/>
          </a:solidFill>
          <a:latin typeface="Arial" charset="0"/>
        </a:defRPr>
      </a:lvl6pPr>
      <a:lvl7pPr marL="2594758" indent="-172874" algn="l" rtl="0" eaLnBrk="1" fontAlgn="base" hangingPunct="1">
        <a:spcBef>
          <a:spcPct val="20000"/>
        </a:spcBef>
        <a:spcAft>
          <a:spcPct val="0"/>
        </a:spcAft>
        <a:buClr>
          <a:schemeClr val="bg1"/>
        </a:buClr>
        <a:buChar char="»"/>
        <a:defRPr sz="1692">
          <a:solidFill>
            <a:schemeClr val="bg1"/>
          </a:solidFill>
          <a:latin typeface="Arial" charset="0"/>
        </a:defRPr>
      </a:lvl7pPr>
      <a:lvl8pPr marL="3078127" indent="-172874" algn="l" rtl="0" eaLnBrk="1" fontAlgn="base" hangingPunct="1">
        <a:spcBef>
          <a:spcPct val="20000"/>
        </a:spcBef>
        <a:spcAft>
          <a:spcPct val="0"/>
        </a:spcAft>
        <a:buClr>
          <a:schemeClr val="bg1"/>
        </a:buClr>
        <a:buChar char="»"/>
        <a:defRPr sz="1692">
          <a:solidFill>
            <a:schemeClr val="bg1"/>
          </a:solidFill>
          <a:latin typeface="Arial" charset="0"/>
        </a:defRPr>
      </a:lvl8pPr>
      <a:lvl9pPr marL="3561499" indent="-172874"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41" rtl="0" eaLnBrk="1" latinLnBrk="0" hangingPunct="1">
        <a:defRPr sz="1904" kern="1200">
          <a:solidFill>
            <a:schemeClr val="tx1"/>
          </a:solidFill>
          <a:latin typeface="+mn-lt"/>
          <a:ea typeface="+mn-ea"/>
          <a:cs typeface="+mn-cs"/>
        </a:defRPr>
      </a:lvl1pPr>
      <a:lvl2pPr marL="483369" algn="l" defTabSz="966741" rtl="0" eaLnBrk="1" latinLnBrk="0" hangingPunct="1">
        <a:defRPr sz="1904" kern="1200">
          <a:solidFill>
            <a:schemeClr val="tx1"/>
          </a:solidFill>
          <a:latin typeface="+mn-lt"/>
          <a:ea typeface="+mn-ea"/>
          <a:cs typeface="+mn-cs"/>
        </a:defRPr>
      </a:lvl2pPr>
      <a:lvl3pPr marL="966741" algn="l" defTabSz="966741" rtl="0" eaLnBrk="1" latinLnBrk="0" hangingPunct="1">
        <a:defRPr sz="1904" kern="1200">
          <a:solidFill>
            <a:schemeClr val="tx1"/>
          </a:solidFill>
          <a:latin typeface="+mn-lt"/>
          <a:ea typeface="+mn-ea"/>
          <a:cs typeface="+mn-cs"/>
        </a:defRPr>
      </a:lvl3pPr>
      <a:lvl4pPr marL="1450110" algn="l" defTabSz="966741" rtl="0" eaLnBrk="1" latinLnBrk="0" hangingPunct="1">
        <a:defRPr sz="1904" kern="1200">
          <a:solidFill>
            <a:schemeClr val="tx1"/>
          </a:solidFill>
          <a:latin typeface="+mn-lt"/>
          <a:ea typeface="+mn-ea"/>
          <a:cs typeface="+mn-cs"/>
        </a:defRPr>
      </a:lvl4pPr>
      <a:lvl5pPr marL="1933479" algn="l" defTabSz="966741" rtl="0" eaLnBrk="1" latinLnBrk="0" hangingPunct="1">
        <a:defRPr sz="1904" kern="1200">
          <a:solidFill>
            <a:schemeClr val="tx1"/>
          </a:solidFill>
          <a:latin typeface="+mn-lt"/>
          <a:ea typeface="+mn-ea"/>
          <a:cs typeface="+mn-cs"/>
        </a:defRPr>
      </a:lvl5pPr>
      <a:lvl6pPr marL="2416852" algn="l" defTabSz="966741" rtl="0" eaLnBrk="1" latinLnBrk="0" hangingPunct="1">
        <a:defRPr sz="1904" kern="1200">
          <a:solidFill>
            <a:schemeClr val="tx1"/>
          </a:solidFill>
          <a:latin typeface="+mn-lt"/>
          <a:ea typeface="+mn-ea"/>
          <a:cs typeface="+mn-cs"/>
        </a:defRPr>
      </a:lvl6pPr>
      <a:lvl7pPr marL="2900218" algn="l" defTabSz="966741" rtl="0" eaLnBrk="1" latinLnBrk="0" hangingPunct="1">
        <a:defRPr sz="1904" kern="1200">
          <a:solidFill>
            <a:schemeClr val="tx1"/>
          </a:solidFill>
          <a:latin typeface="+mn-lt"/>
          <a:ea typeface="+mn-ea"/>
          <a:cs typeface="+mn-cs"/>
        </a:defRPr>
      </a:lvl7pPr>
      <a:lvl8pPr marL="3383590" algn="l" defTabSz="966741" rtl="0" eaLnBrk="1" latinLnBrk="0" hangingPunct="1">
        <a:defRPr sz="1904" kern="1200">
          <a:solidFill>
            <a:schemeClr val="tx1"/>
          </a:solidFill>
          <a:latin typeface="+mn-lt"/>
          <a:ea typeface="+mn-ea"/>
          <a:cs typeface="+mn-cs"/>
        </a:defRPr>
      </a:lvl8pPr>
      <a:lvl9pPr marL="3866959" algn="l" defTabSz="966741"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74"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7829418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1"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65"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4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28"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3"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64" indent="-231628"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37"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50" indent="-231628"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38" indent="-172878" algn="l" rtl="0" eaLnBrk="1" fontAlgn="base" hangingPunct="1">
        <a:spcBef>
          <a:spcPct val="20000"/>
        </a:spcBef>
        <a:spcAft>
          <a:spcPct val="0"/>
        </a:spcAft>
        <a:buClr>
          <a:schemeClr val="bg1"/>
        </a:buClr>
        <a:buChar char="»"/>
        <a:defRPr sz="1692">
          <a:solidFill>
            <a:schemeClr val="bg1"/>
          </a:solidFill>
          <a:latin typeface="Arial" charset="0"/>
        </a:defRPr>
      </a:lvl6pPr>
      <a:lvl7pPr marL="2594823" indent="-172878" algn="l" rtl="0" eaLnBrk="1" fontAlgn="base" hangingPunct="1">
        <a:spcBef>
          <a:spcPct val="20000"/>
        </a:spcBef>
        <a:spcAft>
          <a:spcPct val="0"/>
        </a:spcAft>
        <a:buClr>
          <a:schemeClr val="bg1"/>
        </a:buClr>
        <a:buChar char="»"/>
        <a:defRPr sz="1692">
          <a:solidFill>
            <a:schemeClr val="bg1"/>
          </a:solidFill>
          <a:latin typeface="Arial" charset="0"/>
        </a:defRPr>
      </a:lvl7pPr>
      <a:lvl8pPr marL="3078204" indent="-172878" algn="l" rtl="0" eaLnBrk="1" fontAlgn="base" hangingPunct="1">
        <a:spcBef>
          <a:spcPct val="20000"/>
        </a:spcBef>
        <a:spcAft>
          <a:spcPct val="0"/>
        </a:spcAft>
        <a:buClr>
          <a:schemeClr val="bg1"/>
        </a:buClr>
        <a:buChar char="»"/>
        <a:defRPr sz="1692">
          <a:solidFill>
            <a:schemeClr val="bg1"/>
          </a:solidFill>
          <a:latin typeface="Arial" charset="0"/>
        </a:defRPr>
      </a:lvl8pPr>
      <a:lvl9pPr marL="3561588" indent="-172878"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65" rtl="0" eaLnBrk="1" latinLnBrk="0" hangingPunct="1">
        <a:defRPr sz="1904" kern="1200">
          <a:solidFill>
            <a:schemeClr val="tx1"/>
          </a:solidFill>
          <a:latin typeface="+mn-lt"/>
          <a:ea typeface="+mn-ea"/>
          <a:cs typeface="+mn-cs"/>
        </a:defRPr>
      </a:lvl1pPr>
      <a:lvl2pPr marL="483381" algn="l" defTabSz="966765" rtl="0" eaLnBrk="1" latinLnBrk="0" hangingPunct="1">
        <a:defRPr sz="1904" kern="1200">
          <a:solidFill>
            <a:schemeClr val="tx1"/>
          </a:solidFill>
          <a:latin typeface="+mn-lt"/>
          <a:ea typeface="+mn-ea"/>
          <a:cs typeface="+mn-cs"/>
        </a:defRPr>
      </a:lvl2pPr>
      <a:lvl3pPr marL="966765" algn="l" defTabSz="966765" rtl="0" eaLnBrk="1" latinLnBrk="0" hangingPunct="1">
        <a:defRPr sz="1904" kern="1200">
          <a:solidFill>
            <a:schemeClr val="tx1"/>
          </a:solidFill>
          <a:latin typeface="+mn-lt"/>
          <a:ea typeface="+mn-ea"/>
          <a:cs typeface="+mn-cs"/>
        </a:defRPr>
      </a:lvl3pPr>
      <a:lvl4pPr marL="1450146" algn="l" defTabSz="966765" rtl="0" eaLnBrk="1" latinLnBrk="0" hangingPunct="1">
        <a:defRPr sz="1904" kern="1200">
          <a:solidFill>
            <a:schemeClr val="tx1"/>
          </a:solidFill>
          <a:latin typeface="+mn-lt"/>
          <a:ea typeface="+mn-ea"/>
          <a:cs typeface="+mn-cs"/>
        </a:defRPr>
      </a:lvl4pPr>
      <a:lvl5pPr marL="1933528" algn="l" defTabSz="966765" rtl="0" eaLnBrk="1" latinLnBrk="0" hangingPunct="1">
        <a:defRPr sz="1904" kern="1200">
          <a:solidFill>
            <a:schemeClr val="tx1"/>
          </a:solidFill>
          <a:latin typeface="+mn-lt"/>
          <a:ea typeface="+mn-ea"/>
          <a:cs typeface="+mn-cs"/>
        </a:defRPr>
      </a:lvl5pPr>
      <a:lvl6pPr marL="2416912" algn="l" defTabSz="966765" rtl="0" eaLnBrk="1" latinLnBrk="0" hangingPunct="1">
        <a:defRPr sz="1904" kern="1200">
          <a:solidFill>
            <a:schemeClr val="tx1"/>
          </a:solidFill>
          <a:latin typeface="+mn-lt"/>
          <a:ea typeface="+mn-ea"/>
          <a:cs typeface="+mn-cs"/>
        </a:defRPr>
      </a:lvl6pPr>
      <a:lvl7pPr marL="2900291" algn="l" defTabSz="966765" rtl="0" eaLnBrk="1" latinLnBrk="0" hangingPunct="1">
        <a:defRPr sz="1904" kern="1200">
          <a:solidFill>
            <a:schemeClr val="tx1"/>
          </a:solidFill>
          <a:latin typeface="+mn-lt"/>
          <a:ea typeface="+mn-ea"/>
          <a:cs typeface="+mn-cs"/>
        </a:defRPr>
      </a:lvl7pPr>
      <a:lvl8pPr marL="3383674" algn="l" defTabSz="966765" rtl="0" eaLnBrk="1" latinLnBrk="0" hangingPunct="1">
        <a:defRPr sz="1904" kern="1200">
          <a:solidFill>
            <a:schemeClr val="tx1"/>
          </a:solidFill>
          <a:latin typeface="+mn-lt"/>
          <a:ea typeface="+mn-ea"/>
          <a:cs typeface="+mn-cs"/>
        </a:defRPr>
      </a:lvl8pPr>
      <a:lvl9pPr marL="3867056" algn="l" defTabSz="96676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503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381750"/>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287289084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8" r:id="rId50"/>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6389229"/>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2" y="6262322"/>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5" y="6441083"/>
            <a:ext cx="536251"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7"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11"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6" y="121814"/>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3"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11312123" y="64591"/>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6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3.us-east-2.amazonaw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ataplatform.cloud.ibm.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ibm.com/docs/en/cloud-paks/foundational-services/4.0?topic=guide-multiple-ldap-domains" TargetMode="External"/><Relationship Id="rId2" Type="http://schemas.openxmlformats.org/officeDocument/2006/relationships/hyperlink" Target="https://www.ibm.com/docs/en/cloud-paks/cp-data/4.7.x?topic=architecture-multitenancy-suppor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5D43-2CEC-4541-9EAF-9A1D0DA392B9}"/>
              </a:ext>
            </a:extLst>
          </p:cNvPr>
          <p:cNvSpPr>
            <a:spLocks noGrp="1"/>
          </p:cNvSpPr>
          <p:nvPr>
            <p:ph type="title"/>
          </p:nvPr>
        </p:nvSpPr>
        <p:spPr>
          <a:xfrm>
            <a:off x="273188" y="2648438"/>
            <a:ext cx="8262623" cy="1077705"/>
          </a:xfrm>
        </p:spPr>
        <p:txBody>
          <a:bodyPr/>
          <a:lstStyle/>
          <a:p>
            <a:r>
              <a:rPr lang="en-US" sz="3200" dirty="0">
                <a:latin typeface="IBM Plex Sans Light" panose="020B0403050203000203" pitchFamily="34" charset="0"/>
              </a:rPr>
              <a:t>UOB Models Analytic Platform RFP</a:t>
            </a:r>
            <a:br>
              <a:rPr lang="en-US" sz="3200" dirty="0">
                <a:latin typeface="IBM Plex Sans Light" panose="020B0403050203000203" pitchFamily="34" charset="0"/>
              </a:rPr>
            </a:br>
            <a:r>
              <a:rPr lang="en-US" sz="3200" i="1" dirty="0">
                <a:solidFill>
                  <a:srgbClr val="FFC000"/>
                </a:solidFill>
                <a:latin typeface="IBM Plex Sans Light" panose="020B0403050203000203" pitchFamily="34" charset="0"/>
              </a:rPr>
              <a:t>Proof of Concept</a:t>
            </a:r>
            <a:br>
              <a:rPr lang="en-US" dirty="0">
                <a:latin typeface="IBM Plex Sans Light" panose="020B0403050203000203" pitchFamily="34" charset="0"/>
              </a:rPr>
            </a:br>
            <a:endParaRPr lang="en-US" dirty="0">
              <a:latin typeface="IBM Plex Sans Light" panose="020B0403050203000203" pitchFamily="34" charset="0"/>
            </a:endParaRPr>
          </a:p>
        </p:txBody>
      </p:sp>
      <p:sp>
        <p:nvSpPr>
          <p:cNvPr id="3" name="Content Placeholder 2">
            <a:extLst>
              <a:ext uri="{FF2B5EF4-FFF2-40B4-BE49-F238E27FC236}">
                <a16:creationId xmlns:a16="http://schemas.microsoft.com/office/drawing/2014/main" id="{538F5074-40AA-FC42-B744-272C5447795F}"/>
              </a:ext>
            </a:extLst>
          </p:cNvPr>
          <p:cNvSpPr>
            <a:spLocks noGrp="1"/>
          </p:cNvSpPr>
          <p:nvPr>
            <p:ph idx="1"/>
          </p:nvPr>
        </p:nvSpPr>
        <p:spPr>
          <a:xfrm>
            <a:off x="273187" y="3933170"/>
            <a:ext cx="2411397" cy="391684"/>
          </a:xfrm>
          <a:solidFill>
            <a:schemeClr val="accent1"/>
          </a:solidFill>
        </p:spPr>
        <p:txBody>
          <a:bodyPr anchor="ctr"/>
          <a:lstStyle/>
          <a:p>
            <a:pPr algn="ctr"/>
            <a:r>
              <a:rPr lang="en-US" dirty="0"/>
              <a:t>July 2023</a:t>
            </a:r>
          </a:p>
        </p:txBody>
      </p:sp>
    </p:spTree>
    <p:extLst>
      <p:ext uri="{BB962C8B-B14F-4D97-AF65-F5344CB8AC3E}">
        <p14:creationId xmlns:p14="http://schemas.microsoft.com/office/powerpoint/2010/main" val="303682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16F79-349D-1763-C7A7-ABAADA8682ED}"/>
              </a:ext>
            </a:extLst>
          </p:cNvPr>
          <p:cNvSpPr>
            <a:spLocks noGrp="1"/>
          </p:cNvSpPr>
          <p:nvPr>
            <p:ph idx="1"/>
          </p:nvPr>
        </p:nvSpPr>
        <p:spPr/>
        <p:txBody>
          <a:bodyPr/>
          <a:lstStyle/>
          <a:p>
            <a:pPr>
              <a:buFont typeface="+mj-lt"/>
              <a:buAutoNum type="arabicPeriod"/>
            </a:pPr>
            <a:r>
              <a:rPr lang="en-SG" dirty="0"/>
              <a:t>Select </a:t>
            </a:r>
            <a:r>
              <a:rPr lang="en-SG" b="1" dirty="0"/>
              <a:t>Virtualization &gt; Data sources</a:t>
            </a:r>
            <a:r>
              <a:rPr lang="en-SG" dirty="0"/>
              <a:t> from the side menu.</a:t>
            </a:r>
            <a:br>
              <a:rPr lang="en-SG" dirty="0"/>
            </a:br>
            <a:br>
              <a:rPr lang="en-SG" dirty="0"/>
            </a:br>
            <a:r>
              <a:rPr lang="en-SG" dirty="0"/>
              <a:t>Click </a:t>
            </a:r>
            <a:r>
              <a:rPr lang="en-SG" b="1" dirty="0"/>
              <a:t>Add connection +</a:t>
            </a:r>
            <a:r>
              <a:rPr lang="en-SG" dirty="0"/>
              <a:t> in the upper-right corner and then select </a:t>
            </a:r>
            <a:r>
              <a:rPr lang="en-SG" b="1" dirty="0"/>
              <a:t>Existing platform connection</a:t>
            </a:r>
            <a:r>
              <a:rPr lang="en-SG" dirty="0"/>
              <a:t>.</a:t>
            </a:r>
          </a:p>
          <a:p>
            <a:pPr>
              <a:buFont typeface="+mj-lt"/>
              <a:buAutoNum type="arabicPeriod"/>
            </a:pPr>
            <a:r>
              <a:rPr lang="en-SG" dirty="0"/>
              <a:t>When prompted with the </a:t>
            </a:r>
            <a:r>
              <a:rPr lang="en-SG" b="1" dirty="0"/>
              <a:t>Confirm to continue</a:t>
            </a:r>
            <a:r>
              <a:rPr lang="en-SG" dirty="0"/>
              <a:t> pop-up message, click </a:t>
            </a:r>
            <a:r>
              <a:rPr lang="en-SG" b="1" dirty="0"/>
              <a:t>Confirm</a:t>
            </a:r>
            <a:r>
              <a:rPr lang="en-SG" dirty="0"/>
              <a:t>.</a:t>
            </a:r>
          </a:p>
          <a:p>
            <a:pPr>
              <a:buFont typeface="+mj-lt"/>
              <a:buAutoNum type="arabicPeriod"/>
            </a:pPr>
            <a:r>
              <a:rPr lang="en-SG" dirty="0"/>
              <a:t>Select the radio button for the </a:t>
            </a:r>
            <a:r>
              <a:rPr lang="en-SG" b="1" dirty="0"/>
              <a:t>Data Warehouse</a:t>
            </a:r>
            <a:r>
              <a:rPr lang="en-SG" dirty="0"/>
              <a:t> (IBM Db2 Warehouse) connection.</a:t>
            </a:r>
          </a:p>
          <a:p>
            <a:pPr>
              <a:buFont typeface="+mj-lt"/>
              <a:buAutoNum type="arabicPeriod"/>
            </a:pPr>
            <a:r>
              <a:rPr lang="en-SG" dirty="0"/>
              <a:t>Click </a:t>
            </a:r>
            <a:r>
              <a:rPr lang="en-SG" b="1" dirty="0"/>
              <a:t>Add</a:t>
            </a:r>
            <a:r>
              <a:rPr lang="en-SG" dirty="0"/>
              <a:t>.</a:t>
            </a:r>
            <a:br>
              <a:rPr lang="en-SG" dirty="0"/>
            </a:br>
            <a:br>
              <a:rPr lang="en-SG" dirty="0"/>
            </a:br>
            <a:r>
              <a:rPr lang="en-SG" dirty="0"/>
              <a:t>Data sources:</a:t>
            </a:r>
          </a:p>
          <a:p>
            <a:pPr marL="285750" indent="-285750">
              <a:buFont typeface="Arial" panose="020B0604020202020204" pitchFamily="34" charset="0"/>
              <a:buChar char="•"/>
            </a:pPr>
            <a:r>
              <a:rPr lang="en-SG" b="1" dirty="0"/>
              <a:t>Show PostgreSQL Data Source</a:t>
            </a:r>
          </a:p>
          <a:p>
            <a:pPr marL="285750" indent="-285750">
              <a:buFont typeface="Arial" panose="020B0604020202020204" pitchFamily="34" charset="0"/>
              <a:buChar char="•"/>
            </a:pPr>
            <a:r>
              <a:rPr lang="en-SG" b="1" dirty="0"/>
              <a:t>Show Amazon S3 Data Source</a:t>
            </a:r>
          </a:p>
          <a:p>
            <a:pPr marL="285750" indent="-285750">
              <a:buFont typeface="Arial" panose="020B0604020202020204" pitchFamily="34" charset="0"/>
              <a:buChar char="•"/>
            </a:pPr>
            <a:r>
              <a:rPr lang="en-SG" b="1" dirty="0"/>
              <a:t>Show constellation view</a:t>
            </a:r>
          </a:p>
          <a:p>
            <a:endParaRPr lang="en-SG" b="1" dirty="0"/>
          </a:p>
          <a:p>
            <a:r>
              <a:rPr lang="en-SG" dirty="0"/>
              <a:t>A remote connector enables the virtualization of data that is stored on a file system or a remote data source that is not directly accessible by Watson Query.</a:t>
            </a:r>
            <a:endParaRPr lang="en-US" dirty="0"/>
          </a:p>
        </p:txBody>
      </p:sp>
      <p:sp>
        <p:nvSpPr>
          <p:cNvPr id="3" name="Title 2">
            <a:extLst>
              <a:ext uri="{FF2B5EF4-FFF2-40B4-BE49-F238E27FC236}">
                <a16:creationId xmlns:a16="http://schemas.microsoft.com/office/drawing/2014/main" id="{79F5BEE8-0655-8CC9-BD9A-BCE0E95718A3}"/>
              </a:ext>
            </a:extLst>
          </p:cNvPr>
          <p:cNvSpPr>
            <a:spLocks noGrp="1"/>
          </p:cNvSpPr>
          <p:nvPr>
            <p:ph type="title"/>
          </p:nvPr>
        </p:nvSpPr>
        <p:spPr/>
        <p:txBody>
          <a:bodyPr/>
          <a:lstStyle/>
          <a:p>
            <a:r>
              <a:rPr lang="en-SG" b="1" dirty="0"/>
              <a:t>Define Data Sources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51E4CDC-32C0-43FE-0FC0-1C6113C7A79F}"/>
              </a:ext>
            </a:extLst>
          </p:cNvPr>
          <p:cNvPicPr>
            <a:picLocks noChangeAspect="1"/>
          </p:cNvPicPr>
          <p:nvPr/>
        </p:nvPicPr>
        <p:blipFill>
          <a:blip r:embed="rId2"/>
          <a:stretch>
            <a:fillRect/>
          </a:stretch>
        </p:blipFill>
        <p:spPr>
          <a:xfrm>
            <a:off x="5333334" y="2861173"/>
            <a:ext cx="6055102" cy="3793558"/>
          </a:xfrm>
          <a:prstGeom prst="rect">
            <a:avLst/>
          </a:prstGeom>
        </p:spPr>
      </p:pic>
    </p:spTree>
    <p:extLst>
      <p:ext uri="{BB962C8B-B14F-4D97-AF65-F5344CB8AC3E}">
        <p14:creationId xmlns:p14="http://schemas.microsoft.com/office/powerpoint/2010/main" val="394287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FFEE-A7AC-5263-7CC4-7C2BA0F814B6}"/>
              </a:ext>
            </a:extLst>
          </p:cNvPr>
          <p:cNvSpPr>
            <a:spLocks noGrp="1"/>
          </p:cNvSpPr>
          <p:nvPr>
            <p:ph idx="1"/>
          </p:nvPr>
        </p:nvSpPr>
        <p:spPr/>
        <p:txBody>
          <a:bodyPr/>
          <a:lstStyle/>
          <a:p>
            <a:r>
              <a:rPr lang="en-SG" dirty="0"/>
              <a:t>Rather than you manually searching through the database data source – looking for tables across the many schemas in a Db2 or Oracle database, for instance – it will automatically scan the database (based on the permissions of the user used for the connection) and present the data objects found to you. You can then choose to create virtual tables as needed, based on the objects listed.</a:t>
            </a:r>
          </a:p>
          <a:p>
            <a:pPr>
              <a:buFont typeface="+mj-lt"/>
              <a:buAutoNum type="arabicPeriod"/>
            </a:pPr>
            <a:r>
              <a:rPr lang="en-SG" dirty="0"/>
              <a:t>Select </a:t>
            </a:r>
            <a:r>
              <a:rPr lang="en-SG" b="1" dirty="0"/>
              <a:t>Virtualization &gt; Virtualize</a:t>
            </a:r>
            <a:r>
              <a:rPr lang="en-SG" dirty="0"/>
              <a:t> from the side menu. </a:t>
            </a:r>
            <a:r>
              <a:rPr lang="en-SG" b="1" dirty="0"/>
              <a:t>Click list</a:t>
            </a:r>
            <a:endParaRPr lang="en-SG" dirty="0"/>
          </a:p>
          <a:p>
            <a:r>
              <a:rPr lang="en-SG" dirty="0"/>
              <a:t>Hundreds of tables are listed. Where did all these tables come from? Watson Query discovered them from your database connections!</a:t>
            </a:r>
          </a:p>
          <a:p>
            <a:r>
              <a:rPr lang="en-SG" dirty="0"/>
              <a:t>In the </a:t>
            </a:r>
            <a:r>
              <a:rPr lang="en-SG" b="1" dirty="0"/>
              <a:t>Filter by</a:t>
            </a:r>
            <a:r>
              <a:rPr lang="en-SG" dirty="0"/>
              <a:t> bar, click on the </a:t>
            </a:r>
            <a:r>
              <a:rPr lang="en-SG" b="1" dirty="0"/>
              <a:t>Source type</a:t>
            </a:r>
            <a:r>
              <a:rPr lang="en-SG" dirty="0"/>
              <a:t>, </a:t>
            </a:r>
            <a:r>
              <a:rPr lang="en-SG" b="1" dirty="0"/>
              <a:t>Database</a:t>
            </a:r>
            <a:r>
              <a:rPr lang="en-SG" dirty="0"/>
              <a:t>, and </a:t>
            </a:r>
            <a:r>
              <a:rPr lang="en-SG" b="1" dirty="0"/>
              <a:t>Schema</a:t>
            </a:r>
            <a:r>
              <a:rPr lang="en-SG" dirty="0"/>
              <a:t> dropdown selection menus to get a feel for the type of filtering that can be done.</a:t>
            </a:r>
          </a:p>
          <a:p>
            <a:r>
              <a:rPr lang="en-SG" dirty="0"/>
              <a:t>In the </a:t>
            </a:r>
            <a:r>
              <a:rPr lang="en-SG" b="1" dirty="0"/>
              <a:t>Find tables by name, schema, column, or business term</a:t>
            </a:r>
            <a:r>
              <a:rPr lang="en-SG" dirty="0"/>
              <a:t> search field, enter </a:t>
            </a:r>
            <a:r>
              <a:rPr lang="en-SG" b="1" dirty="0"/>
              <a:t>CUSTOMER</a:t>
            </a:r>
            <a:r>
              <a:rPr lang="en-SG" dirty="0"/>
              <a:t>.</a:t>
            </a:r>
          </a:p>
          <a:p>
            <a:r>
              <a:rPr lang="en-SG" dirty="0"/>
              <a:t>Check the boxes for both the </a:t>
            </a:r>
            <a:r>
              <a:rPr lang="en-SG" b="1" dirty="0"/>
              <a:t>CUSTOMER</a:t>
            </a:r>
            <a:r>
              <a:rPr lang="en-SG" dirty="0"/>
              <a:t> and </a:t>
            </a:r>
            <a:r>
              <a:rPr lang="en-SG" b="1" dirty="0"/>
              <a:t>CUSTOMER_LOYALTY</a:t>
            </a:r>
            <a:r>
              <a:rPr lang="en-SG" dirty="0"/>
              <a:t> tables.</a:t>
            </a:r>
          </a:p>
          <a:p>
            <a:r>
              <a:rPr lang="en-SG" b="1" dirty="0"/>
              <a:t>Note:</a:t>
            </a:r>
            <a:r>
              <a:rPr lang="en-SG" dirty="0"/>
              <a:t> The auto-discovery operation may take a minute or two to complete and so you might not see both of these tables listed initially. You may also see pop-up messages saying things like </a:t>
            </a:r>
            <a:r>
              <a:rPr lang="en-SG" i="1" dirty="0"/>
              <a:t>"Tables were added or updated. Click Reload to load the tables."</a:t>
            </a:r>
            <a:r>
              <a:rPr lang="en-SG" dirty="0"/>
              <a:t> and </a:t>
            </a:r>
            <a:r>
              <a:rPr lang="en-SG" i="1" dirty="0"/>
              <a:t>"All listed tables are loaded: Click Refresh to update the list."</a:t>
            </a:r>
            <a:r>
              <a:rPr lang="en-SG" dirty="0"/>
              <a:t> Click to reload and refresh as needed and both of these tables should eventually show up.</a:t>
            </a:r>
          </a:p>
          <a:p>
            <a:r>
              <a:rPr lang="en-SG" dirty="0"/>
              <a:t>Click </a:t>
            </a:r>
            <a:r>
              <a:rPr lang="en-SG" b="1" dirty="0"/>
              <a:t>Add to cart</a:t>
            </a:r>
            <a:r>
              <a:rPr lang="en-SG" dirty="0"/>
              <a:t>.</a:t>
            </a:r>
          </a:p>
          <a:p>
            <a:r>
              <a:rPr lang="en-SG" dirty="0"/>
              <a:t>Click </a:t>
            </a:r>
            <a:r>
              <a:rPr lang="en-SG" b="1" dirty="0"/>
              <a:t>View cart (2)</a:t>
            </a:r>
            <a:r>
              <a:rPr lang="en-SG" dirty="0"/>
              <a:t> (the “2” represents the two tables that you added to the cart) to advance to the </a:t>
            </a:r>
            <a:r>
              <a:rPr lang="en-SG" b="1" dirty="0"/>
              <a:t>Review cart and virtualize tables</a:t>
            </a:r>
            <a:r>
              <a:rPr lang="en-SG" dirty="0"/>
              <a:t> page.</a:t>
            </a:r>
          </a:p>
          <a:p>
            <a:r>
              <a:rPr lang="en-SG" dirty="0"/>
              <a:t>Watson Query gives clients the flexibility to customize virtual tables based on their needs. For example, on this </a:t>
            </a:r>
            <a:r>
              <a:rPr lang="en-SG" b="1" dirty="0"/>
              <a:t>Review cart and virtualize tables</a:t>
            </a:r>
            <a:r>
              <a:rPr lang="en-SG" dirty="0"/>
              <a:t> page, you can choose to rename the schema and/or table names, as well as remove columns or change the name and type of columns within the tables. For this lab, leave the schema and table names as they are. The source of the schema name (which is unique to you) will be explained later in the lab.</a:t>
            </a:r>
          </a:p>
        </p:txBody>
      </p:sp>
      <p:sp>
        <p:nvSpPr>
          <p:cNvPr id="3" name="Title 2">
            <a:extLst>
              <a:ext uri="{FF2B5EF4-FFF2-40B4-BE49-F238E27FC236}">
                <a16:creationId xmlns:a16="http://schemas.microsoft.com/office/drawing/2014/main" id="{409D27D6-CD51-17F7-0E75-BD31870833DA}"/>
              </a:ext>
            </a:extLst>
          </p:cNvPr>
          <p:cNvSpPr>
            <a:spLocks noGrp="1"/>
          </p:cNvSpPr>
          <p:nvPr>
            <p:ph type="title"/>
          </p:nvPr>
        </p:nvSpPr>
        <p:spPr/>
        <p:txBody>
          <a:bodyPr/>
          <a:lstStyle/>
          <a:p>
            <a:r>
              <a:rPr lang="en-US" b="1" dirty="0"/>
              <a:t>Virtualize data</a:t>
            </a:r>
          </a:p>
        </p:txBody>
      </p:sp>
    </p:spTree>
    <p:extLst>
      <p:ext uri="{BB962C8B-B14F-4D97-AF65-F5344CB8AC3E}">
        <p14:creationId xmlns:p14="http://schemas.microsoft.com/office/powerpoint/2010/main" val="359975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03F1B9-DBD3-C948-2831-399A9F5556CE}"/>
              </a:ext>
            </a:extLst>
          </p:cNvPr>
          <p:cNvSpPr>
            <a:spLocks noGrp="1"/>
          </p:cNvSpPr>
          <p:nvPr>
            <p:ph idx="1"/>
          </p:nvPr>
        </p:nvSpPr>
        <p:spPr/>
        <p:txBody>
          <a:bodyPr/>
          <a:lstStyle/>
          <a:p>
            <a:pPr marL="233363" indent="-233363">
              <a:buFont typeface="Arial" panose="020B0604020202020204" pitchFamily="34" charset="0"/>
              <a:buChar char="•"/>
            </a:pPr>
            <a:r>
              <a:rPr lang="en-SG" sz="1200" b="1" dirty="0"/>
              <a:t>CUSTOMER:</a:t>
            </a:r>
            <a:r>
              <a:rPr lang="en-SG" sz="12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200" b="1" dirty="0"/>
              <a:t>CUSTOMER_LOYALTY:</a:t>
            </a:r>
            <a:r>
              <a:rPr lang="en-SG" sz="1200" dirty="0"/>
              <a:t> Customer loyalty and sales information from 2016 onward. This table is hosted in a PostgreSQL relational database.</a:t>
            </a:r>
          </a:p>
          <a:p>
            <a:pPr marL="233363" indent="-233363">
              <a:buFont typeface="Arial" panose="020B0604020202020204" pitchFamily="34" charset="0"/>
              <a:buChar char="•"/>
            </a:pPr>
            <a:r>
              <a:rPr lang="en-SG" sz="1200" b="1" dirty="0"/>
              <a:t>CUSTOMER_LOYALTY_HISTORY:</a:t>
            </a:r>
            <a:r>
              <a:rPr lang="en-SG" sz="1200" dirty="0"/>
              <a:t> Archived customer loyalty information from 2010-2015. This data is stored in a CSV file on Amazon S3 object storage.</a:t>
            </a:r>
          </a:p>
          <a:p>
            <a:pPr marL="233363" indent="-233363">
              <a:buFont typeface="Arial" panose="020B0604020202020204" pitchFamily="34" charset="0"/>
              <a:buChar char="•"/>
            </a:pPr>
            <a:endParaRPr lang="en-SG" sz="1200" dirty="0"/>
          </a:p>
          <a:p>
            <a:pPr marL="233363" indent="-233363">
              <a:buFont typeface="Arial" panose="020B0604020202020204" pitchFamily="34" charset="0"/>
              <a:buChar char="•"/>
            </a:pPr>
            <a:r>
              <a:rPr lang="en-SG" sz="1200" dirty="0"/>
              <a:t>Select </a:t>
            </a:r>
            <a:r>
              <a:rPr lang="en-SG" sz="1200" b="1" dirty="0"/>
              <a:t>Virtualization &gt; Virtualize</a:t>
            </a:r>
            <a:r>
              <a:rPr lang="en-SG" sz="1200" dirty="0"/>
              <a:t> from the side menu.</a:t>
            </a:r>
          </a:p>
          <a:p>
            <a:pPr marL="274638" indent="-41275"/>
            <a:r>
              <a:rPr lang="en-SG" sz="1200" dirty="0"/>
              <a:t>In the </a:t>
            </a:r>
            <a:r>
              <a:rPr lang="en-SG" sz="1200" b="1" dirty="0"/>
              <a:t>Find tables by name, schema, column, or business term</a:t>
            </a:r>
            <a:r>
              <a:rPr lang="en-SG" sz="1200" dirty="0"/>
              <a:t> search field, enter </a:t>
            </a:r>
            <a:r>
              <a:rPr lang="en-SG" sz="1200" b="1" dirty="0"/>
              <a:t>CUSTOMER</a:t>
            </a:r>
            <a:r>
              <a:rPr lang="en-SG" sz="1200" dirty="0"/>
              <a:t>.</a:t>
            </a:r>
          </a:p>
          <a:p>
            <a:pPr marL="274638" indent="-41275"/>
            <a:r>
              <a:rPr lang="en-SG" sz="1200" dirty="0"/>
              <a:t>Check the boxes for both the </a:t>
            </a:r>
            <a:r>
              <a:rPr lang="en-SG" sz="1200" b="1" dirty="0"/>
              <a:t>CUSTOMER</a:t>
            </a:r>
            <a:r>
              <a:rPr lang="en-SG" sz="1200" dirty="0"/>
              <a:t> and </a:t>
            </a:r>
            <a:r>
              <a:rPr lang="en-SG" sz="1200" b="1" dirty="0"/>
              <a:t>CUSTOMER_LOYALTY</a:t>
            </a:r>
            <a:r>
              <a:rPr lang="en-SG" sz="1200" dirty="0"/>
              <a:t> tables.</a:t>
            </a:r>
          </a:p>
          <a:p>
            <a:pPr marL="274638" indent="-41275"/>
            <a:endParaRPr lang="en-SG" sz="1200" dirty="0"/>
          </a:p>
          <a:p>
            <a:pPr marL="171450" indent="-171450">
              <a:buFont typeface="Arial" panose="020B0604020202020204" pitchFamily="34" charset="0"/>
              <a:buChar char="•"/>
            </a:pPr>
            <a:r>
              <a:rPr lang="en-SG" sz="1200" dirty="0"/>
              <a:t> Click </a:t>
            </a:r>
            <a:r>
              <a:rPr lang="en-SG" sz="1200" b="1" dirty="0"/>
              <a:t>Add to cart</a:t>
            </a:r>
            <a:r>
              <a:rPr lang="en-SG" sz="1200" dirty="0"/>
              <a:t>.</a:t>
            </a:r>
          </a:p>
          <a:p>
            <a:pPr marL="171450" indent="-171450">
              <a:buFont typeface="Arial" panose="020B0604020202020204" pitchFamily="34" charset="0"/>
              <a:buChar char="•"/>
            </a:pPr>
            <a:r>
              <a:rPr lang="en-SG" sz="1200" dirty="0"/>
              <a:t>Click </a:t>
            </a:r>
            <a:r>
              <a:rPr lang="en-SG" sz="1200" b="1" dirty="0"/>
              <a:t>View cart (2)</a:t>
            </a:r>
            <a:r>
              <a:rPr lang="en-SG" sz="1200" dirty="0"/>
              <a:t> (the “2” represents the two tables that you added to the cart) to advance to the </a:t>
            </a:r>
            <a:r>
              <a:rPr lang="en-SG" sz="1200" b="1" dirty="0"/>
              <a:t>Review cart and virtualize tables</a:t>
            </a:r>
            <a:r>
              <a:rPr lang="en-SG" sz="1200" dirty="0"/>
              <a:t> page.</a:t>
            </a:r>
          </a:p>
          <a:p>
            <a:pPr marL="171450" indent="-171450">
              <a:buFont typeface="Arial" panose="020B0604020202020204" pitchFamily="34" charset="0"/>
              <a:buChar char="•"/>
            </a:pPr>
            <a:r>
              <a:rPr lang="en-SG" sz="1200" dirty="0"/>
              <a:t>Within the </a:t>
            </a:r>
            <a:r>
              <a:rPr lang="en-SG" sz="1200" b="1" dirty="0"/>
              <a:t>Objects to be virtualized</a:t>
            </a:r>
            <a:r>
              <a:rPr lang="en-SG" sz="1200" dirty="0"/>
              <a:t> section, click the </a:t>
            </a:r>
            <a:r>
              <a:rPr lang="en-SG" sz="1200" b="1" dirty="0"/>
              <a:t>vertical ellipsis</a:t>
            </a:r>
            <a:r>
              <a:rPr lang="en-SG" sz="1200" dirty="0"/>
              <a:t> at the right side of the row for the </a:t>
            </a:r>
            <a:r>
              <a:rPr lang="en-SG" sz="1200" b="1" dirty="0"/>
              <a:t>CUSTOMER</a:t>
            </a:r>
            <a:r>
              <a:rPr lang="en-SG" sz="1200" dirty="0"/>
              <a:t> table and select </a:t>
            </a:r>
            <a:r>
              <a:rPr lang="en-SG" sz="1200" b="1" dirty="0"/>
              <a:t>Edit columns</a:t>
            </a:r>
            <a:r>
              <a:rPr lang="en-SG" sz="1200" dirty="0"/>
              <a:t>.</a:t>
            </a:r>
          </a:p>
          <a:p>
            <a:pPr marL="171450" indent="-171450">
              <a:buFont typeface="Arial" panose="020B0604020202020204" pitchFamily="34" charset="0"/>
              <a:buChar char="•"/>
            </a:pPr>
            <a:r>
              <a:rPr lang="en-SG" sz="1200" dirty="0"/>
              <a:t>Uncheck the rows associated with the </a:t>
            </a:r>
            <a:r>
              <a:rPr lang="en-SG" sz="1200" b="1" dirty="0"/>
              <a:t>GENDER</a:t>
            </a:r>
            <a:r>
              <a:rPr lang="en-SG" sz="1200" dirty="0"/>
              <a:t> and </a:t>
            </a:r>
            <a:r>
              <a:rPr lang="en-SG" sz="1200" b="1" dirty="0"/>
              <a:t>EDUCATION</a:t>
            </a:r>
            <a:r>
              <a:rPr lang="en-SG" sz="1200" dirty="0"/>
              <a:t> columns (these columns were chosen arbitrarily, simply as an example of how to do this).</a:t>
            </a:r>
          </a:p>
          <a:p>
            <a:pPr marL="171450" indent="-171450">
              <a:buFont typeface="Arial" panose="020B0604020202020204" pitchFamily="34" charset="0"/>
              <a:buChar char="•"/>
            </a:pPr>
            <a:r>
              <a:rPr lang="en-SG" sz="1200" dirty="0"/>
              <a:t>Click the </a:t>
            </a:r>
            <a:r>
              <a:rPr lang="en-SG" sz="1200" b="1" dirty="0"/>
              <a:t>Apply</a:t>
            </a:r>
            <a:r>
              <a:rPr lang="en-SG" sz="1200" dirty="0"/>
              <a:t> button in the upper-right corner.</a:t>
            </a:r>
          </a:p>
          <a:p>
            <a:pPr marL="171450" indent="-171450">
              <a:buFont typeface="Arial" panose="020B0604020202020204" pitchFamily="34" charset="0"/>
              <a:buChar char="•"/>
            </a:pPr>
            <a:r>
              <a:rPr lang="en-SG" sz="1200" dirty="0"/>
              <a:t>Unselect the </a:t>
            </a:r>
            <a:r>
              <a:rPr lang="en-SG" sz="1200" b="1" dirty="0"/>
              <a:t>Assign to project</a:t>
            </a:r>
            <a:r>
              <a:rPr lang="en-SG" sz="1200" dirty="0"/>
              <a:t> check box. By doing this, the table won't be added to any project, but it will be available in the </a:t>
            </a:r>
            <a:r>
              <a:rPr lang="en-SG" sz="1200" b="1" dirty="0"/>
              <a:t>Virtualized data</a:t>
            </a:r>
            <a:r>
              <a:rPr lang="en-SG" sz="1200" dirty="0"/>
              <a:t> section of the console (which you will see later).</a:t>
            </a:r>
          </a:p>
          <a:p>
            <a:pPr marL="171450" indent="-171450">
              <a:buFont typeface="Arial" panose="020B0604020202020204" pitchFamily="34" charset="0"/>
              <a:buChar char="•"/>
            </a:pPr>
            <a:r>
              <a:rPr lang="en-SG" sz="1200" dirty="0"/>
              <a:t>Click the </a:t>
            </a:r>
            <a:r>
              <a:rPr lang="en-SG" sz="1200" b="1" dirty="0"/>
              <a:t>Virtualize</a:t>
            </a:r>
            <a:r>
              <a:rPr lang="en-SG" sz="1200" dirty="0"/>
              <a:t> button in the upper-right corner.</a:t>
            </a:r>
          </a:p>
          <a:p>
            <a:pPr marL="171450" indent="-171450">
              <a:buFont typeface="Arial" panose="020B0604020202020204" pitchFamily="34" charset="0"/>
              <a:buChar char="•"/>
            </a:pPr>
            <a:r>
              <a:rPr lang="en-SG" sz="1200" dirty="0"/>
              <a:t>The virtualization process has started for the </a:t>
            </a:r>
            <a:r>
              <a:rPr lang="en-SG" sz="1200" b="1" dirty="0"/>
              <a:t>CUSTOMER</a:t>
            </a:r>
            <a:r>
              <a:rPr lang="en-SG" sz="1200" dirty="0"/>
              <a:t> and </a:t>
            </a:r>
            <a:r>
              <a:rPr lang="en-SG" sz="1200" b="1" dirty="0"/>
              <a:t>CUSTOMER_LOYALTY</a:t>
            </a:r>
            <a:r>
              <a:rPr lang="en-SG" sz="1200" dirty="0"/>
              <a:t> tables. Click </a:t>
            </a:r>
            <a:r>
              <a:rPr lang="en-SG" sz="1200" b="1" dirty="0"/>
              <a:t>Virtualize more data</a:t>
            </a:r>
            <a:r>
              <a:rPr lang="en-SG" sz="1200" dirty="0"/>
              <a:t>.</a:t>
            </a:r>
          </a:p>
          <a:p>
            <a:endParaRPr lang="en-SG" sz="1200" dirty="0"/>
          </a:p>
          <a:p>
            <a:pPr marL="233363" indent="-233363">
              <a:buFont typeface="Arial" panose="020B0604020202020204" pitchFamily="34" charset="0"/>
              <a:buChar char="•"/>
            </a:pPr>
            <a:endParaRPr lang="en-SG" sz="1200" dirty="0"/>
          </a:p>
          <a:p>
            <a:endParaRPr lang="en-US" dirty="0"/>
          </a:p>
        </p:txBody>
      </p:sp>
      <p:sp>
        <p:nvSpPr>
          <p:cNvPr id="3" name="Title 2">
            <a:extLst>
              <a:ext uri="{FF2B5EF4-FFF2-40B4-BE49-F238E27FC236}">
                <a16:creationId xmlns:a16="http://schemas.microsoft.com/office/drawing/2014/main" id="{FB94C315-5141-EE22-374F-9F4EB5C8EDEF}"/>
              </a:ext>
            </a:extLst>
          </p:cNvPr>
          <p:cNvSpPr>
            <a:spLocks noGrp="1"/>
          </p:cNvSpPr>
          <p:nvPr>
            <p:ph type="title"/>
          </p:nvPr>
        </p:nvSpPr>
        <p:spPr/>
        <p:txBody>
          <a:bodyPr/>
          <a:lstStyle/>
          <a:p>
            <a:r>
              <a:rPr lang="en-US" b="1" dirty="0"/>
              <a:t>Virtualize data</a:t>
            </a:r>
          </a:p>
        </p:txBody>
      </p:sp>
      <p:pic>
        <p:nvPicPr>
          <p:cNvPr id="5" name="Picture 4" descr="A screenshot of a computer&#10;&#10;Description automatically generated with medium confidence">
            <a:extLst>
              <a:ext uri="{FF2B5EF4-FFF2-40B4-BE49-F238E27FC236}">
                <a16:creationId xmlns:a16="http://schemas.microsoft.com/office/drawing/2014/main" id="{4B30461D-BF6D-7502-2B82-D3528A12E503}"/>
              </a:ext>
            </a:extLst>
          </p:cNvPr>
          <p:cNvPicPr>
            <a:picLocks noChangeAspect="1"/>
          </p:cNvPicPr>
          <p:nvPr/>
        </p:nvPicPr>
        <p:blipFill>
          <a:blip r:embed="rId2"/>
          <a:stretch>
            <a:fillRect/>
          </a:stretch>
        </p:blipFill>
        <p:spPr>
          <a:xfrm>
            <a:off x="7273636" y="2313367"/>
            <a:ext cx="3532909" cy="1698561"/>
          </a:xfrm>
          <a:prstGeom prst="rect">
            <a:avLst/>
          </a:prstGeom>
        </p:spPr>
      </p:pic>
    </p:spTree>
    <p:extLst>
      <p:ext uri="{BB962C8B-B14F-4D97-AF65-F5344CB8AC3E}">
        <p14:creationId xmlns:p14="http://schemas.microsoft.com/office/powerpoint/2010/main" val="387938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8BF9B-1954-58F8-7B4D-3E8E5C13D23D}"/>
              </a:ext>
            </a:extLst>
          </p:cNvPr>
          <p:cNvSpPr>
            <a:spLocks noGrp="1"/>
          </p:cNvSpPr>
          <p:nvPr>
            <p:ph idx="1"/>
          </p:nvPr>
        </p:nvSpPr>
        <p:spPr/>
        <p:txBody>
          <a:bodyPr/>
          <a:lstStyle/>
          <a:p>
            <a:r>
              <a:rPr lang="en-SG" dirty="0"/>
              <a:t>For files located in object storage, you start by selecting the endpoint URL and then work your way through the bucket and any folders as needed to locate the file(s) you want to virtualize as a table in Watson Query.</a:t>
            </a:r>
          </a:p>
          <a:p>
            <a:r>
              <a:rPr lang="en-SG" dirty="0"/>
              <a:t>Select the </a:t>
            </a:r>
            <a:r>
              <a:rPr lang="en-SG" b="1" dirty="0"/>
              <a:t>Files</a:t>
            </a:r>
            <a:r>
              <a:rPr lang="en-SG" dirty="0"/>
              <a:t> tab.</a:t>
            </a:r>
          </a:p>
          <a:p>
            <a:r>
              <a:rPr lang="en-SG" dirty="0"/>
              <a:t>Click the </a:t>
            </a:r>
            <a:r>
              <a:rPr lang="en-SG" b="1" dirty="0">
                <a:hlinkClick r:id="rId2"/>
              </a:rPr>
              <a:t>https://s3.us-east-2.amazonaws.com</a:t>
            </a:r>
            <a:r>
              <a:rPr lang="en-SG" dirty="0"/>
              <a:t> endpoint URL link</a:t>
            </a:r>
          </a:p>
          <a:p>
            <a:r>
              <a:rPr lang="en-SG" dirty="0"/>
              <a:t>Select the </a:t>
            </a:r>
            <a:r>
              <a:rPr lang="en-SG" b="1" dirty="0"/>
              <a:t>cpd-outcomes-s3</a:t>
            </a:r>
            <a:r>
              <a:rPr lang="en-SG" dirty="0"/>
              <a:t> bucket on the left</a:t>
            </a:r>
          </a:p>
          <a:p>
            <a:r>
              <a:rPr lang="en-SG" dirty="0"/>
              <a:t>Select the </a:t>
            </a:r>
            <a:r>
              <a:rPr lang="en-SG" b="1" dirty="0"/>
              <a:t>Customer</a:t>
            </a:r>
            <a:r>
              <a:rPr lang="en-SG" dirty="0"/>
              <a:t> folder.</a:t>
            </a:r>
          </a:p>
          <a:p>
            <a:r>
              <a:rPr lang="en-SG" dirty="0"/>
              <a:t>Select </a:t>
            </a:r>
            <a:r>
              <a:rPr lang="en-SG" b="1" dirty="0" err="1"/>
              <a:t>CUSTOMER_LOYALTY_HISTORY.csv</a:t>
            </a:r>
            <a:r>
              <a:rPr lang="en-SG" dirty="0"/>
              <a:t>.</a:t>
            </a:r>
          </a:p>
          <a:p>
            <a:r>
              <a:rPr lang="en-SG" dirty="0"/>
              <a:t>Click </a:t>
            </a:r>
            <a:r>
              <a:rPr lang="en-SG" b="1" dirty="0"/>
              <a:t>Add to cart</a:t>
            </a:r>
            <a:r>
              <a:rPr lang="en-SG" dirty="0"/>
              <a:t>.</a:t>
            </a:r>
          </a:p>
          <a:p>
            <a:r>
              <a:rPr lang="en-SG" dirty="0"/>
              <a:t>Click </a:t>
            </a:r>
            <a:r>
              <a:rPr lang="en-SG" b="1" dirty="0"/>
              <a:t>View cart (1)</a:t>
            </a:r>
            <a:r>
              <a:rPr lang="en-SG" dirty="0"/>
              <a:t>.</a:t>
            </a:r>
          </a:p>
          <a:p>
            <a:r>
              <a:rPr lang="en-SG" dirty="0"/>
              <a:t>Unselect the </a:t>
            </a:r>
            <a:r>
              <a:rPr lang="en-SG" b="1" dirty="0"/>
              <a:t>Assign to project</a:t>
            </a:r>
            <a:r>
              <a:rPr lang="en-SG" dirty="0"/>
              <a:t> check box. By doing this, the table won't be added to any project, but it will be available in the </a:t>
            </a:r>
            <a:r>
              <a:rPr lang="en-SG" b="1" dirty="0"/>
              <a:t>Virtualized data</a:t>
            </a:r>
            <a:r>
              <a:rPr lang="en-SG" dirty="0"/>
              <a:t> section of the console (which you will see later).</a:t>
            </a:r>
          </a:p>
          <a:p>
            <a:r>
              <a:rPr lang="en-SG" dirty="0"/>
              <a:t>Change the table name from </a:t>
            </a:r>
            <a:r>
              <a:rPr lang="en-SG" b="1" dirty="0" err="1"/>
              <a:t>CUSTOMER_LOYALTY_HISTORY_csv</a:t>
            </a:r>
            <a:r>
              <a:rPr lang="en-SG" dirty="0"/>
              <a:t> to </a:t>
            </a:r>
            <a:r>
              <a:rPr lang="en-SG" b="1" dirty="0"/>
              <a:t>CUSTOMER_LOYALTY_HISTORY</a:t>
            </a:r>
            <a:r>
              <a:rPr lang="en-SG" dirty="0"/>
              <a:t>.</a:t>
            </a:r>
          </a:p>
          <a:p>
            <a:r>
              <a:rPr lang="en-SG" dirty="0"/>
              <a:t>Click the </a:t>
            </a:r>
            <a:r>
              <a:rPr lang="en-SG" b="1" dirty="0"/>
              <a:t>vertical ellipsis</a:t>
            </a:r>
            <a:r>
              <a:rPr lang="en-SG" dirty="0"/>
              <a:t> at the right side of the row for the </a:t>
            </a:r>
            <a:r>
              <a:rPr lang="en-SG" b="1" dirty="0"/>
              <a:t>CUSTOMER_LOYALTY_HISTORY</a:t>
            </a:r>
            <a:r>
              <a:rPr lang="en-SG" dirty="0"/>
              <a:t> table and select </a:t>
            </a:r>
            <a:r>
              <a:rPr lang="en-SG" b="1" dirty="0"/>
              <a:t>Edit columns</a:t>
            </a:r>
            <a:r>
              <a:rPr lang="en-SG" dirty="0"/>
              <a:t>.</a:t>
            </a:r>
            <a:endParaRPr lang="en-US" dirty="0"/>
          </a:p>
        </p:txBody>
      </p:sp>
      <p:sp>
        <p:nvSpPr>
          <p:cNvPr id="3" name="Title 2">
            <a:extLst>
              <a:ext uri="{FF2B5EF4-FFF2-40B4-BE49-F238E27FC236}">
                <a16:creationId xmlns:a16="http://schemas.microsoft.com/office/drawing/2014/main" id="{EFEE8699-CF8C-8974-3F10-A37991A9B1D6}"/>
              </a:ext>
            </a:extLst>
          </p:cNvPr>
          <p:cNvSpPr>
            <a:spLocks noGrp="1"/>
          </p:cNvSpPr>
          <p:nvPr>
            <p:ph type="title"/>
          </p:nvPr>
        </p:nvSpPr>
        <p:spPr/>
        <p:txBody>
          <a:bodyPr/>
          <a:lstStyle/>
          <a:p>
            <a:r>
              <a:rPr lang="en-SG" b="1" dirty="0"/>
              <a:t>Virtualizing Data from Object Storage Files</a:t>
            </a:r>
            <a:br>
              <a:rPr lang="en-SG" b="1" dirty="0"/>
            </a:br>
            <a:endParaRPr lang="en-US" dirty="0"/>
          </a:p>
        </p:txBody>
      </p:sp>
    </p:spTree>
    <p:extLst>
      <p:ext uri="{BB962C8B-B14F-4D97-AF65-F5344CB8AC3E}">
        <p14:creationId xmlns:p14="http://schemas.microsoft.com/office/powerpoint/2010/main" val="335331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007E7-B06B-BCA5-5121-182942E03AA2}"/>
              </a:ext>
            </a:extLst>
          </p:cNvPr>
          <p:cNvSpPr>
            <a:spLocks noGrp="1"/>
          </p:cNvSpPr>
          <p:nvPr>
            <p:ph idx="1"/>
          </p:nvPr>
        </p:nvSpPr>
        <p:spPr>
          <a:xfrm>
            <a:off x="486823" y="6344165"/>
            <a:ext cx="11442921" cy="4574540"/>
          </a:xfrm>
        </p:spPr>
        <p:txBody>
          <a:bodyPr/>
          <a:lstStyle/>
          <a:p>
            <a:endParaRPr lang="en-US" dirty="0"/>
          </a:p>
        </p:txBody>
      </p:sp>
      <p:sp>
        <p:nvSpPr>
          <p:cNvPr id="3" name="Title 2">
            <a:extLst>
              <a:ext uri="{FF2B5EF4-FFF2-40B4-BE49-F238E27FC236}">
                <a16:creationId xmlns:a16="http://schemas.microsoft.com/office/drawing/2014/main" id="{AFF0F790-201F-C6C6-D4C8-EE0F1D88228D}"/>
              </a:ext>
            </a:extLst>
          </p:cNvPr>
          <p:cNvSpPr>
            <a:spLocks noGrp="1"/>
          </p:cNvSpPr>
          <p:nvPr>
            <p:ph type="title"/>
          </p:nvPr>
        </p:nvSpPr>
        <p:spPr/>
        <p:txBody>
          <a:bodyPr/>
          <a:lstStyle/>
          <a:p>
            <a:r>
              <a:rPr lang="en-SG" b="1" dirty="0"/>
              <a:t>Virtualizing Data from Object Storage Files</a:t>
            </a:r>
            <a:endParaRPr lang="en-US" dirty="0"/>
          </a:p>
        </p:txBody>
      </p:sp>
      <p:sp>
        <p:nvSpPr>
          <p:cNvPr id="4" name="Rectangle 1">
            <a:extLst>
              <a:ext uri="{FF2B5EF4-FFF2-40B4-BE49-F238E27FC236}">
                <a16:creationId xmlns:a16="http://schemas.microsoft.com/office/drawing/2014/main" id="{7793CC82-71EA-4E8E-345B-DAA72CFA10D9}"/>
              </a:ext>
            </a:extLst>
          </p:cNvPr>
          <p:cNvSpPr>
            <a:spLocks noChangeArrowheads="1"/>
          </p:cNvSpPr>
          <p:nvPr/>
        </p:nvSpPr>
        <p:spPr bwMode="auto">
          <a:xfrm>
            <a:off x="101533" y="1176186"/>
            <a:ext cx="10412081"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Click the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vertical ellipsis</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the right side of the row for the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CUSTOMER_LOYALTY_HISTORY</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table and select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Edit columns</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40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00D1B25-4AEE-8B25-B2A3-6D5AD067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7" y="1992827"/>
            <a:ext cx="5202782" cy="4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6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CCA72-A373-9E6B-0ACC-4BA0A8FB0B84}"/>
              </a:ext>
            </a:extLst>
          </p:cNvPr>
          <p:cNvSpPr>
            <a:spLocks noGrp="1"/>
          </p:cNvSpPr>
          <p:nvPr>
            <p:ph idx="1"/>
          </p:nvPr>
        </p:nvSpPr>
        <p:spPr/>
        <p:txBody>
          <a:bodyPr/>
          <a:lstStyle/>
          <a:p>
            <a:pPr>
              <a:buFont typeface="+mj-lt"/>
              <a:buAutoNum type="arabicPeriod" startAt="11"/>
            </a:pPr>
            <a:r>
              <a:rPr lang="en-SG" dirty="0"/>
              <a:t>When profiling the data, three columns may incorrectly be assigned the wrong type. Make the following changes to the columns listed (if they are not already assigned the </a:t>
            </a:r>
            <a:r>
              <a:rPr lang="en-SG" b="1" dirty="0"/>
              <a:t>Int</a:t>
            </a:r>
            <a:r>
              <a:rPr lang="en-SG" dirty="0"/>
              <a:t> (integer) type):</a:t>
            </a:r>
          </a:p>
          <a:p>
            <a:pPr>
              <a:buFont typeface="Arial" panose="020B0604020202020204" pitchFamily="34" charset="0"/>
              <a:buChar char="•"/>
            </a:pPr>
            <a:r>
              <a:rPr lang="en-SG" b="1" dirty="0"/>
              <a:t>QUANTITY_SOLD:</a:t>
            </a:r>
            <a:r>
              <a:rPr lang="en-SG" dirty="0"/>
              <a:t> Change type to </a:t>
            </a:r>
            <a:r>
              <a:rPr lang="en-SG" b="1" dirty="0"/>
              <a:t>INTEGER</a:t>
            </a:r>
            <a:endParaRPr lang="en-SG" dirty="0"/>
          </a:p>
          <a:p>
            <a:pPr>
              <a:buFont typeface="Arial" panose="020B0604020202020204" pitchFamily="34" charset="0"/>
              <a:buChar char="•"/>
            </a:pPr>
            <a:r>
              <a:rPr lang="en-SG" b="1" dirty="0"/>
              <a:t>SHIPPING_DAYS:</a:t>
            </a:r>
            <a:r>
              <a:rPr lang="en-SG" dirty="0"/>
              <a:t> Change type to </a:t>
            </a:r>
            <a:r>
              <a:rPr lang="en-SG" b="1" dirty="0"/>
              <a:t>INTEGER</a:t>
            </a:r>
            <a:endParaRPr lang="en-SG" dirty="0"/>
          </a:p>
          <a:p>
            <a:pPr>
              <a:buFont typeface="Arial" panose="020B0604020202020204" pitchFamily="34" charset="0"/>
              <a:buChar char="•"/>
            </a:pPr>
            <a:r>
              <a:rPr lang="en-SG" b="1" dirty="0"/>
              <a:t>SATISFACTION_RATING:</a:t>
            </a:r>
            <a:r>
              <a:rPr lang="en-SG" dirty="0"/>
              <a:t> Change type to </a:t>
            </a:r>
            <a:r>
              <a:rPr lang="en-SG" b="1" dirty="0"/>
              <a:t>INTEGER</a:t>
            </a:r>
            <a:endParaRPr lang="en-SG" dirty="0"/>
          </a:p>
          <a:p>
            <a:pPr>
              <a:buFont typeface="+mj-lt"/>
              <a:buAutoNum type="arabicPeriod" startAt="12"/>
            </a:pPr>
            <a:r>
              <a:rPr lang="en-SG" dirty="0"/>
              <a:t>Scroll up and click the </a:t>
            </a:r>
            <a:r>
              <a:rPr lang="en-SG" b="1" dirty="0"/>
              <a:t>Apply</a:t>
            </a:r>
            <a:r>
              <a:rPr lang="en-SG" dirty="0"/>
              <a:t> button in the upper-right corner.</a:t>
            </a:r>
          </a:p>
          <a:p>
            <a:pPr>
              <a:buFont typeface="+mj-lt"/>
              <a:buAutoNum type="arabicPeriod" startAt="12"/>
            </a:pPr>
            <a:r>
              <a:rPr lang="en-SG" dirty="0"/>
              <a:t>Back on the </a:t>
            </a:r>
            <a:r>
              <a:rPr lang="en-SG" b="1" dirty="0"/>
              <a:t>Review cart and virtualize tables</a:t>
            </a:r>
            <a:r>
              <a:rPr lang="en-SG" dirty="0"/>
              <a:t> screen, click the </a:t>
            </a:r>
            <a:r>
              <a:rPr lang="en-SG" b="1" dirty="0"/>
              <a:t>Virtualize</a:t>
            </a:r>
            <a:r>
              <a:rPr lang="en-SG" dirty="0"/>
              <a:t> button in the upper-right.</a:t>
            </a:r>
          </a:p>
          <a:p>
            <a:r>
              <a:rPr lang="en-SG" dirty="0"/>
              <a:t>14. The virtualization process has started for the </a:t>
            </a:r>
            <a:r>
              <a:rPr lang="en-SG" b="1" dirty="0"/>
              <a:t>CUSTOMER_LOYALTY_HISTORY</a:t>
            </a:r>
            <a:r>
              <a:rPr lang="en-SG" dirty="0"/>
              <a:t> table. Click </a:t>
            </a:r>
            <a:r>
              <a:rPr lang="en-SG" b="1" dirty="0"/>
              <a:t>Go to virtualized data</a:t>
            </a:r>
            <a:r>
              <a:rPr lang="en-SG" dirty="0"/>
              <a:t>.</a:t>
            </a:r>
          </a:p>
          <a:p>
            <a:r>
              <a:rPr lang="en-SG" dirty="0"/>
              <a:t>The three tables are now available for access through Watson Query (and have been published to the </a:t>
            </a:r>
            <a:r>
              <a:rPr lang="en-SG" dirty="0" err="1"/>
              <a:t>catalog</a:t>
            </a:r>
            <a:r>
              <a:rPr lang="en-SG" dirty="0"/>
              <a:t>). Virtual views can also be created "on top of" the virtual tables.</a:t>
            </a:r>
            <a:endParaRPr lang="en-US" dirty="0"/>
          </a:p>
        </p:txBody>
      </p:sp>
      <p:sp>
        <p:nvSpPr>
          <p:cNvPr id="3" name="Title 2">
            <a:extLst>
              <a:ext uri="{FF2B5EF4-FFF2-40B4-BE49-F238E27FC236}">
                <a16:creationId xmlns:a16="http://schemas.microsoft.com/office/drawing/2014/main" id="{8F2E1B56-3E90-7A85-134C-23B044BCD9B0}"/>
              </a:ext>
            </a:extLst>
          </p:cNvPr>
          <p:cNvSpPr>
            <a:spLocks noGrp="1"/>
          </p:cNvSpPr>
          <p:nvPr>
            <p:ph type="title"/>
          </p:nvPr>
        </p:nvSpPr>
        <p:spPr/>
        <p:txBody>
          <a:bodyPr/>
          <a:lstStyle/>
          <a:p>
            <a:r>
              <a:rPr lang="en-SG" b="1" dirty="0"/>
              <a:t>Virtualizing Data from Object Storage Files</a:t>
            </a:r>
            <a:endParaRPr lang="en-US" dirty="0"/>
          </a:p>
        </p:txBody>
      </p:sp>
    </p:spTree>
    <p:extLst>
      <p:ext uri="{BB962C8B-B14F-4D97-AF65-F5344CB8AC3E}">
        <p14:creationId xmlns:p14="http://schemas.microsoft.com/office/powerpoint/2010/main" val="1351275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6B4F5-4A00-4870-B929-EFD621A48F69}"/>
              </a:ext>
            </a:extLst>
          </p:cNvPr>
          <p:cNvSpPr>
            <a:spLocks noGrp="1"/>
          </p:cNvSpPr>
          <p:nvPr>
            <p:ph idx="1"/>
          </p:nvPr>
        </p:nvSpPr>
        <p:spPr/>
        <p:txBody>
          <a:bodyPr/>
          <a:lstStyle/>
          <a:p>
            <a:r>
              <a:rPr lang="en-SG" dirty="0"/>
              <a:t>In Watson Query, there are two options available for creating a view that joins tables (or other views) together. One approach is to use the graphical interface and the other is to create it manually by running a CREATE VIEW SQL statement. The graphical approach is very simple and intuitive, whereas the SQL approach is more flexible. A SQL statement allows for very specific filtering, the ability to join more than two tables at once, and more choices on the type of join used (inner join, left outer join, right outer join, full outer join, and so on).</a:t>
            </a:r>
          </a:p>
          <a:p>
            <a:endParaRPr lang="en-SG" dirty="0"/>
          </a:p>
          <a:p>
            <a:pPr>
              <a:buFont typeface="+mj-lt"/>
              <a:buAutoNum type="arabicPeriod"/>
            </a:pPr>
            <a:r>
              <a:rPr lang="en-SG" dirty="0"/>
              <a:t>Check the boxes for both the </a:t>
            </a:r>
            <a:r>
              <a:rPr lang="en-SG" b="1" dirty="0"/>
              <a:t>CUSTOMER</a:t>
            </a:r>
            <a:r>
              <a:rPr lang="en-SG" dirty="0"/>
              <a:t> and </a:t>
            </a:r>
            <a:r>
              <a:rPr lang="en-SG" b="1" dirty="0"/>
              <a:t>CUSTOMER_LOYALTY</a:t>
            </a:r>
            <a:r>
              <a:rPr lang="en-SG" dirty="0"/>
              <a:t> tables.</a:t>
            </a:r>
          </a:p>
          <a:p>
            <a:pPr>
              <a:buFont typeface="+mj-lt"/>
              <a:buAutoNum type="arabicPeriod"/>
            </a:pPr>
            <a:r>
              <a:rPr lang="en-SG" dirty="0"/>
              <a:t>Click </a:t>
            </a:r>
            <a:r>
              <a:rPr lang="en-SG" b="1" dirty="0"/>
              <a:t>Join</a:t>
            </a:r>
            <a:r>
              <a:rPr lang="en-SG" dirty="0"/>
              <a:t> on the right.</a:t>
            </a:r>
          </a:p>
          <a:p>
            <a:pPr>
              <a:buFont typeface="+mj-lt"/>
              <a:buAutoNum type="arabicPeriod" startAt="3"/>
            </a:pPr>
            <a:r>
              <a:rPr lang="en-SG" dirty="0"/>
              <a:t>Select the check box in the </a:t>
            </a:r>
            <a:r>
              <a:rPr lang="en-SG" b="1" dirty="0"/>
              <a:t>Column name</a:t>
            </a:r>
            <a:r>
              <a:rPr lang="en-SG" dirty="0"/>
              <a:t> header for the table on the left (which will select every column in the table).</a:t>
            </a:r>
          </a:p>
          <a:p>
            <a:pPr>
              <a:buFont typeface="+mj-lt"/>
              <a:buAutoNum type="arabicPeriod" startAt="3"/>
            </a:pPr>
            <a:r>
              <a:rPr lang="en-SG" dirty="0"/>
              <a:t>Select the check box in the </a:t>
            </a:r>
            <a:r>
              <a:rPr lang="en-SG" b="1" dirty="0"/>
              <a:t>Column name</a:t>
            </a:r>
            <a:r>
              <a:rPr lang="en-SG" dirty="0"/>
              <a:t> header for the table on the right (which will select every column in the table).</a:t>
            </a:r>
          </a:p>
          <a:p>
            <a:pPr>
              <a:buFont typeface="+mj-lt"/>
              <a:buAutoNum type="arabicPeriod" startAt="3"/>
            </a:pPr>
            <a:r>
              <a:rPr lang="en-SG" dirty="0"/>
              <a:t>Put your cursor focus on the </a:t>
            </a:r>
            <a:r>
              <a:rPr lang="en-SG" b="1" dirty="0"/>
              <a:t>LOYALTY_NBR</a:t>
            </a:r>
            <a:r>
              <a:rPr lang="en-SG" dirty="0"/>
              <a:t> row in the table on the left and click on it, without releasing the mouse button (nothing will happen yet).</a:t>
            </a:r>
          </a:p>
          <a:p>
            <a:pPr>
              <a:buFont typeface="+mj-lt"/>
              <a:buAutoNum type="arabicPeriod" startAt="3"/>
            </a:pPr>
            <a:r>
              <a:rPr lang="en-SG" dirty="0"/>
              <a:t>Holding the mouse button down, drag the connection line that appears when you start moving the cursor...</a:t>
            </a:r>
          </a:p>
          <a:p>
            <a:pPr>
              <a:buFont typeface="+mj-lt"/>
              <a:buAutoNum type="arabicPeriod" startAt="3"/>
            </a:pPr>
            <a:r>
              <a:rPr lang="en-SG" dirty="0"/>
              <a:t>... and connect the line to the </a:t>
            </a:r>
            <a:r>
              <a:rPr lang="en-SG" b="1" dirty="0"/>
              <a:t>LOYALTY_NBR</a:t>
            </a:r>
            <a:r>
              <a:rPr lang="en-SG" dirty="0"/>
              <a:t> row of the table on the right.</a:t>
            </a:r>
          </a:p>
          <a:p>
            <a:r>
              <a:rPr lang="en-SG" dirty="0"/>
              <a:t>A blue line will appear, connecting these two columns as the join key. Note the key icons that appear – they indicate that the join key is comprised of the </a:t>
            </a:r>
            <a:r>
              <a:rPr lang="en-SG" b="1" dirty="0"/>
              <a:t>LOYALTY_NBR</a:t>
            </a:r>
            <a:r>
              <a:rPr lang="en-SG" dirty="0"/>
              <a:t> columns in the two tables.</a:t>
            </a:r>
          </a:p>
          <a:p>
            <a:endParaRPr lang="en-US" dirty="0"/>
          </a:p>
        </p:txBody>
      </p:sp>
      <p:sp>
        <p:nvSpPr>
          <p:cNvPr id="3" name="Title 2">
            <a:extLst>
              <a:ext uri="{FF2B5EF4-FFF2-40B4-BE49-F238E27FC236}">
                <a16:creationId xmlns:a16="http://schemas.microsoft.com/office/drawing/2014/main" id="{962E11F1-1065-2BCF-F4D3-1465AD0FACFE}"/>
              </a:ext>
            </a:extLst>
          </p:cNvPr>
          <p:cNvSpPr>
            <a:spLocks noGrp="1"/>
          </p:cNvSpPr>
          <p:nvPr>
            <p:ph type="title"/>
          </p:nvPr>
        </p:nvSpPr>
        <p:spPr/>
        <p:txBody>
          <a:bodyPr/>
          <a:lstStyle/>
          <a:p>
            <a:r>
              <a:rPr lang="en-SG" b="1" dirty="0"/>
              <a:t>Create Virtual Views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921A3B16-44D9-C121-82ED-CDAD8482B3F9}"/>
              </a:ext>
            </a:extLst>
          </p:cNvPr>
          <p:cNvPicPr>
            <a:picLocks noChangeAspect="1"/>
          </p:cNvPicPr>
          <p:nvPr/>
        </p:nvPicPr>
        <p:blipFill>
          <a:blip r:embed="rId2"/>
          <a:stretch>
            <a:fillRect/>
          </a:stretch>
        </p:blipFill>
        <p:spPr>
          <a:xfrm>
            <a:off x="9156356" y="5451640"/>
            <a:ext cx="2776151" cy="1369999"/>
          </a:xfrm>
          <a:prstGeom prst="rect">
            <a:avLst/>
          </a:prstGeom>
        </p:spPr>
      </p:pic>
    </p:spTree>
    <p:extLst>
      <p:ext uri="{BB962C8B-B14F-4D97-AF65-F5344CB8AC3E}">
        <p14:creationId xmlns:p14="http://schemas.microsoft.com/office/powerpoint/2010/main" val="460790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screenshot of a computer&#10;&#10;Description automatically generated with low confidence">
            <a:extLst>
              <a:ext uri="{FF2B5EF4-FFF2-40B4-BE49-F238E27FC236}">
                <a16:creationId xmlns:a16="http://schemas.microsoft.com/office/drawing/2014/main" id="{A51C0217-1249-E921-6F4C-C6B48AC5C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97488"/>
            <a:ext cx="10905066" cy="1663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F4B5344-629E-1375-D0DA-A711BA34F11D}"/>
              </a:ext>
            </a:extLst>
          </p:cNvPr>
          <p:cNvSpPr>
            <a:spLocks noChangeArrowheads="1"/>
          </p:cNvSpPr>
          <p:nvPr/>
        </p:nvSpPr>
        <p:spPr bwMode="auto">
          <a:xfrm>
            <a:off x="0" y="-1671921"/>
            <a:ext cx="2100767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95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AutoNum type="arabicPeriod" startAt="9"/>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This screen allows you to modify the column names, but don’t modify any of them. Click </a:t>
            </a: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Next</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175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775D-1FEC-49BF-7B24-4BF2293EC1E5}"/>
              </a:ext>
            </a:extLst>
          </p:cNvPr>
          <p:cNvSpPr>
            <a:spLocks noGrp="1"/>
          </p:cNvSpPr>
          <p:nvPr>
            <p:ph idx="1"/>
          </p:nvPr>
        </p:nvSpPr>
        <p:spPr/>
        <p:txBody>
          <a:bodyPr/>
          <a:lstStyle/>
          <a:p>
            <a:r>
              <a:rPr lang="en-SG" dirty="0"/>
              <a:t>Unselect the </a:t>
            </a:r>
            <a:r>
              <a:rPr lang="en-SG" b="1" dirty="0"/>
              <a:t>Assign to project</a:t>
            </a:r>
            <a:r>
              <a:rPr lang="en-SG" dirty="0"/>
              <a:t> check box. By doing this, the view won't be added to any project, but it will be available in the </a:t>
            </a:r>
            <a:r>
              <a:rPr lang="en-SG" b="1" dirty="0"/>
              <a:t>Virtualized data</a:t>
            </a:r>
            <a:r>
              <a:rPr lang="en-SG" dirty="0"/>
              <a:t> section of the console (which you will see later).</a:t>
            </a:r>
          </a:p>
          <a:p>
            <a:r>
              <a:rPr lang="en-SG" dirty="0"/>
              <a:t>Enter </a:t>
            </a:r>
            <a:r>
              <a:rPr lang="en-SG" b="1" dirty="0"/>
              <a:t>CUSTOMER_SUMMARY_V</a:t>
            </a:r>
            <a:r>
              <a:rPr lang="en-SG" dirty="0"/>
              <a:t> for the </a:t>
            </a:r>
            <a:r>
              <a:rPr lang="en-SG" b="1" dirty="0"/>
              <a:t>View name</a:t>
            </a:r>
            <a:r>
              <a:rPr lang="en-SG" dirty="0"/>
              <a:t>. (Duplication checking is performed as you type and if you see a message stating that the view name already exists, finish typing and wait for the message to disappear.)</a:t>
            </a:r>
          </a:p>
          <a:p>
            <a:endParaRPr lang="en-US" dirty="0"/>
          </a:p>
        </p:txBody>
      </p:sp>
      <p:sp>
        <p:nvSpPr>
          <p:cNvPr id="3" name="Title 2">
            <a:extLst>
              <a:ext uri="{FF2B5EF4-FFF2-40B4-BE49-F238E27FC236}">
                <a16:creationId xmlns:a16="http://schemas.microsoft.com/office/drawing/2014/main" id="{E6FC773C-D05A-EC66-043F-21177BBF411F}"/>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914F314-3BCF-11D7-E730-EBF6E0282D93}"/>
              </a:ext>
            </a:extLst>
          </p:cNvPr>
          <p:cNvPicPr>
            <a:picLocks noChangeAspect="1"/>
          </p:cNvPicPr>
          <p:nvPr/>
        </p:nvPicPr>
        <p:blipFill>
          <a:blip r:embed="rId2"/>
          <a:stretch>
            <a:fillRect/>
          </a:stretch>
        </p:blipFill>
        <p:spPr>
          <a:xfrm>
            <a:off x="363255" y="2726657"/>
            <a:ext cx="10454034" cy="3291084"/>
          </a:xfrm>
          <a:prstGeom prst="rect">
            <a:avLst/>
          </a:prstGeom>
        </p:spPr>
      </p:pic>
    </p:spTree>
    <p:extLst>
      <p:ext uri="{BB962C8B-B14F-4D97-AF65-F5344CB8AC3E}">
        <p14:creationId xmlns:p14="http://schemas.microsoft.com/office/powerpoint/2010/main" val="146279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6F185-87AA-3A6F-91B5-B4FB8689C223}"/>
              </a:ext>
            </a:extLst>
          </p:cNvPr>
          <p:cNvSpPr>
            <a:spLocks noGrp="1"/>
          </p:cNvSpPr>
          <p:nvPr>
            <p:ph idx="1"/>
          </p:nvPr>
        </p:nvSpPr>
        <p:spPr/>
        <p:txBody>
          <a:bodyPr/>
          <a:lstStyle/>
          <a:p>
            <a:r>
              <a:rPr lang="en-SG" dirty="0"/>
              <a:t>The view has been created successfully.</a:t>
            </a:r>
          </a:p>
          <a:p>
            <a:pPr>
              <a:buFont typeface="+mj-lt"/>
              <a:buAutoNum type="arabicPeriod" startAt="13"/>
            </a:pPr>
            <a:r>
              <a:rPr lang="en-SG" dirty="0"/>
              <a:t>Click </a:t>
            </a:r>
            <a:r>
              <a:rPr lang="en-SG" b="1" dirty="0"/>
              <a:t>Go to virtualized data</a:t>
            </a:r>
            <a:r>
              <a:rPr lang="en-SG" dirty="0"/>
              <a:t>.</a:t>
            </a:r>
          </a:p>
          <a:p>
            <a:endParaRPr lang="en-US" dirty="0"/>
          </a:p>
        </p:txBody>
      </p:sp>
      <p:sp>
        <p:nvSpPr>
          <p:cNvPr id="3" name="Title 2">
            <a:extLst>
              <a:ext uri="{FF2B5EF4-FFF2-40B4-BE49-F238E27FC236}">
                <a16:creationId xmlns:a16="http://schemas.microsoft.com/office/drawing/2014/main" id="{A486A229-E50F-593A-7644-E1707C20A705}"/>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alendar&#10;&#10;Description automatically generated with low confidence">
            <a:extLst>
              <a:ext uri="{FF2B5EF4-FFF2-40B4-BE49-F238E27FC236}">
                <a16:creationId xmlns:a16="http://schemas.microsoft.com/office/drawing/2014/main" id="{683EA0C7-59CB-D4EE-4D37-0DFCE0681A5E}"/>
              </a:ext>
            </a:extLst>
          </p:cNvPr>
          <p:cNvPicPr>
            <a:picLocks noChangeAspect="1"/>
          </p:cNvPicPr>
          <p:nvPr/>
        </p:nvPicPr>
        <p:blipFill>
          <a:blip r:embed="rId2"/>
          <a:stretch>
            <a:fillRect/>
          </a:stretch>
        </p:blipFill>
        <p:spPr>
          <a:xfrm>
            <a:off x="363255" y="2290469"/>
            <a:ext cx="7772400" cy="2561299"/>
          </a:xfrm>
          <a:prstGeom prst="rect">
            <a:avLst/>
          </a:prstGeom>
        </p:spPr>
      </p:pic>
      <p:sp>
        <p:nvSpPr>
          <p:cNvPr id="7" name="TextBox 6">
            <a:extLst>
              <a:ext uri="{FF2B5EF4-FFF2-40B4-BE49-F238E27FC236}">
                <a16:creationId xmlns:a16="http://schemas.microsoft.com/office/drawing/2014/main" id="{51D62B9A-1893-DD4D-B924-B02AE0AFB049}"/>
              </a:ext>
            </a:extLst>
          </p:cNvPr>
          <p:cNvSpPr txBox="1"/>
          <p:nvPr/>
        </p:nvSpPr>
        <p:spPr>
          <a:xfrm>
            <a:off x="253388" y="5171038"/>
            <a:ext cx="106312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You should see the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CUSTOMER_SUMMARY_V</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view in your list of virtualized data objects. Next, you will create a view by specifying a SQL statement.</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87953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Data Virtualization</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84378664"/>
              </p:ext>
            </p:extLst>
          </p:nvPr>
        </p:nvGraphicFramePr>
        <p:xfrm>
          <a:off x="2427889" y="1339304"/>
          <a:ext cx="5780690" cy="4023360"/>
        </p:xfrm>
        <a:graphic>
          <a:graphicData uri="http://schemas.openxmlformats.org/drawingml/2006/table">
            <a:tbl>
              <a:tblPr firstRow="1" bandRow="1">
                <a:tableStyleId>{5C22544A-7EE6-4342-B048-85BDC9FD1C3A}</a:tableStyleId>
              </a:tblPr>
              <a:tblGrid>
                <a:gridCol w="2890345">
                  <a:extLst>
                    <a:ext uri="{9D8B030D-6E8A-4147-A177-3AD203B41FA5}">
                      <a16:colId xmlns:a16="http://schemas.microsoft.com/office/drawing/2014/main" val="3320851099"/>
                    </a:ext>
                  </a:extLst>
                </a:gridCol>
                <a:gridCol w="2890345">
                  <a:extLst>
                    <a:ext uri="{9D8B030D-6E8A-4147-A177-3AD203B41FA5}">
                      <a16:colId xmlns:a16="http://schemas.microsoft.com/office/drawing/2014/main" val="1764045863"/>
                    </a:ext>
                  </a:extLst>
                </a:gridCol>
              </a:tblGrid>
              <a:tr h="304800">
                <a:tc>
                  <a:txBody>
                    <a:bodyPr/>
                    <a:lstStyle/>
                    <a:p>
                      <a:pPr algn="ctr">
                        <a:buFontTx/>
                        <a:buNone/>
                      </a:pPr>
                      <a:r>
                        <a:rPr lang="en-US" sz="12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12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A1.1A.7 (enforce or inherit data security and entitlement implemented by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B1.3.2 (Ability to integrate with source data without requiring significant ETL work by developers. Please elaborate scenarios where development work is required for data ingestion into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A1.1A.8 (build data security and entitlement layer in the absence of such from the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B1.3.6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42561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B1.3.7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10827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B1.3.11 (query multiple data sources at the same time when designing a strategy/policy (design time)</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B1.3.12 (query multiple data sources at the same time when executing a strategy/policy (run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bl>
          </a:graphicData>
        </a:graphic>
      </p:graphicFrame>
    </p:spTree>
    <p:extLst>
      <p:ext uri="{BB962C8B-B14F-4D97-AF65-F5344CB8AC3E}">
        <p14:creationId xmlns:p14="http://schemas.microsoft.com/office/powerpoint/2010/main" val="3569843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DD7F23-9D1A-A1D2-B196-DB76703D0A71}"/>
              </a:ext>
            </a:extLst>
          </p:cNvPr>
          <p:cNvSpPr>
            <a:spLocks noGrp="1"/>
          </p:cNvSpPr>
          <p:nvPr>
            <p:ph idx="1"/>
          </p:nvPr>
        </p:nvSpPr>
        <p:spPr>
          <a:xfrm>
            <a:off x="363255" y="1315520"/>
            <a:ext cx="11442921" cy="4574540"/>
          </a:xfrm>
        </p:spPr>
        <p:txBody>
          <a:bodyPr/>
          <a:lstStyle/>
          <a:p>
            <a:r>
              <a:rPr lang="en-SG" sz="1100" b="1" dirty="0"/>
              <a:t>Note:</a:t>
            </a:r>
            <a:r>
              <a:rPr lang="en-SG" sz="1100" dirty="0"/>
              <a:t> The order of the two tables that you see might not match the image above (CUSTOMER might be on the left with CUSTOMER_LOYALTY on the right). That is okay as the instructions below still apply.</a:t>
            </a:r>
          </a:p>
          <a:p>
            <a:pPr>
              <a:buFont typeface="+mj-lt"/>
              <a:buAutoNum type="arabicPeriod"/>
            </a:pPr>
            <a:r>
              <a:rPr lang="en-SG" sz="1100" dirty="0"/>
              <a:t>Like you did earlier, check the boxes for both the </a:t>
            </a:r>
            <a:r>
              <a:rPr lang="en-SG" sz="1100" b="1" dirty="0"/>
              <a:t>CUSTOMER</a:t>
            </a:r>
            <a:r>
              <a:rPr lang="en-SG" sz="1100" dirty="0"/>
              <a:t> and </a:t>
            </a:r>
            <a:r>
              <a:rPr lang="en-SG" sz="1100" b="1" dirty="0"/>
              <a:t>CUSTOMER_LOYALTY</a:t>
            </a:r>
            <a:r>
              <a:rPr lang="en-SG" sz="1100" dirty="0"/>
              <a:t> tables.</a:t>
            </a:r>
          </a:p>
          <a:p>
            <a:pPr>
              <a:buFont typeface="+mj-lt"/>
              <a:buAutoNum type="arabicPeriod"/>
            </a:pPr>
            <a:r>
              <a:rPr lang="en-SG" sz="1100" dirty="0"/>
              <a:t>Click </a:t>
            </a:r>
            <a:r>
              <a:rPr lang="en-SG" sz="1100" b="1" dirty="0"/>
              <a:t>Join</a:t>
            </a:r>
            <a:r>
              <a:rPr lang="en-SG" sz="1100" dirty="0"/>
              <a:t> on the right.</a:t>
            </a:r>
          </a:p>
          <a:p>
            <a:pPr>
              <a:buFont typeface="+mj-lt"/>
              <a:buAutoNum type="arabicPeriod" startAt="3"/>
            </a:pPr>
            <a:r>
              <a:rPr lang="en-SG" sz="1100" dirty="0"/>
              <a:t>Select the check box in the </a:t>
            </a:r>
            <a:r>
              <a:rPr lang="en-SG" sz="1100" b="1" dirty="0"/>
              <a:t>Column name</a:t>
            </a:r>
            <a:r>
              <a:rPr lang="en-SG" sz="1100" dirty="0"/>
              <a:t> header for the table on the left (which will select every column in the table).</a:t>
            </a:r>
          </a:p>
          <a:p>
            <a:pPr>
              <a:buFont typeface="+mj-lt"/>
              <a:buAutoNum type="arabicPeriod" startAt="3"/>
            </a:pPr>
            <a:r>
              <a:rPr lang="en-SG" sz="1100" dirty="0"/>
              <a:t>Select the check box in the </a:t>
            </a:r>
            <a:r>
              <a:rPr lang="en-SG" sz="1100" b="1" dirty="0"/>
              <a:t>Column name</a:t>
            </a:r>
            <a:r>
              <a:rPr lang="en-SG" sz="1100" dirty="0"/>
              <a:t> header for the table on the right (which will select every column in the table).</a:t>
            </a:r>
          </a:p>
          <a:p>
            <a:pPr>
              <a:buFont typeface="+mj-lt"/>
              <a:buAutoNum type="arabicPeriod" startAt="3"/>
            </a:pPr>
            <a:r>
              <a:rPr lang="en-SG" sz="1100" dirty="0"/>
              <a:t>Put your cursor focus on the </a:t>
            </a:r>
            <a:r>
              <a:rPr lang="en-SG" sz="1100" b="1" dirty="0"/>
              <a:t>LOYALTY_NBR</a:t>
            </a:r>
            <a:r>
              <a:rPr lang="en-SG" sz="1100" dirty="0"/>
              <a:t> row in the table on the left and click on it, without releasing the mouse button (nothing will happen yet).</a:t>
            </a:r>
          </a:p>
          <a:p>
            <a:pPr>
              <a:buFont typeface="+mj-lt"/>
              <a:buAutoNum type="arabicPeriod" startAt="3"/>
            </a:pPr>
            <a:r>
              <a:rPr lang="en-SG" sz="1100" dirty="0"/>
              <a:t>Holding the mouse button down, drag the connection line that appears when you start moving the cursor...</a:t>
            </a:r>
          </a:p>
          <a:p>
            <a:pPr>
              <a:buFont typeface="+mj-lt"/>
              <a:buAutoNum type="arabicPeriod" startAt="3"/>
            </a:pPr>
            <a:r>
              <a:rPr lang="en-SG" sz="1100" dirty="0"/>
              <a:t>... and connect the line to the </a:t>
            </a:r>
            <a:r>
              <a:rPr lang="en-SG" sz="1100" b="1" dirty="0"/>
              <a:t>LOYALTY_NBR</a:t>
            </a:r>
            <a:r>
              <a:rPr lang="en-SG" sz="1100" dirty="0"/>
              <a:t> row of the table on the right.</a:t>
            </a:r>
          </a:p>
          <a:p>
            <a:r>
              <a:rPr lang="en-SG" sz="1100" dirty="0"/>
              <a:t>A blue line will appear, connecting these two columns as the join key. Note the key icons that appear – they indicate that the join key is comprised of the </a:t>
            </a:r>
            <a:r>
              <a:rPr lang="en-SG" sz="1100" b="1" dirty="0"/>
              <a:t>LOYALTY_NBR</a:t>
            </a:r>
            <a:r>
              <a:rPr lang="en-SG" sz="1100" dirty="0"/>
              <a:t> columns in the two tables.</a:t>
            </a:r>
          </a:p>
          <a:p>
            <a:r>
              <a:rPr lang="en-SG" sz="1100" dirty="0"/>
              <a:t>You are about to provide your own definition for the view, so why do this work to specify the columns to include and the join key here? The console doesn't permit you to click the </a:t>
            </a:r>
            <a:r>
              <a:rPr lang="en-SG" sz="1100" b="1" dirty="0"/>
              <a:t>Open in SQL editor</a:t>
            </a:r>
            <a:r>
              <a:rPr lang="en-SG" sz="1100" dirty="0"/>
              <a:t> link until you've done this. Generally, you would use this approach to construct the view as much as possible with the graphical interface and then tweak the final definition using the editor.</a:t>
            </a:r>
          </a:p>
          <a:p>
            <a:r>
              <a:rPr lang="en-SG" sz="1100" dirty="0"/>
              <a:t>Click </a:t>
            </a:r>
            <a:r>
              <a:rPr lang="en-SG" sz="1100" b="1" dirty="0"/>
              <a:t>Open in SQL editor</a:t>
            </a:r>
            <a:r>
              <a:rPr lang="en-SG" sz="1100" dirty="0"/>
              <a:t>.</a:t>
            </a:r>
          </a:p>
          <a:p>
            <a:r>
              <a:rPr lang="en-SG" sz="1100" dirty="0"/>
              <a:t>When warned about returning to the </a:t>
            </a:r>
            <a:r>
              <a:rPr lang="en-SG" sz="1100" b="1" dirty="0"/>
              <a:t>Join virtual objects</a:t>
            </a:r>
            <a:r>
              <a:rPr lang="en-SG" sz="1100" dirty="0"/>
              <a:t> page after creating the view through SQL, click </a:t>
            </a:r>
            <a:r>
              <a:rPr lang="en-SG" sz="1100" b="1" dirty="0"/>
              <a:t>Continue</a:t>
            </a:r>
            <a:r>
              <a:rPr lang="en-SG" sz="1100" dirty="0"/>
              <a:t>.</a:t>
            </a:r>
          </a:p>
          <a:p>
            <a:r>
              <a:rPr lang="en-SG" sz="1100" dirty="0"/>
              <a:t>A </a:t>
            </a:r>
            <a:r>
              <a:rPr lang="en-SG" sz="1100" b="1" dirty="0"/>
              <a:t>CREATE VIEW</a:t>
            </a:r>
            <a:r>
              <a:rPr lang="en-SG" sz="1100" dirty="0"/>
              <a:t> SQL statement is pre-populated in the SQL Editor. The view definition includes the columns you selected from the tables on the previous screen, along with the join key you specified.</a:t>
            </a:r>
          </a:p>
          <a:p>
            <a:r>
              <a:rPr lang="en-SG" sz="1100" dirty="0"/>
              <a:t>At this point you can modify the pre-populated statement or completely replace it with your own statement. If your intention is to create a view that you otherwise could have created using the graphical approach, but there was logic or </a:t>
            </a:r>
            <a:r>
              <a:rPr lang="en-SG" sz="1100" dirty="0" err="1"/>
              <a:t>behavior</a:t>
            </a:r>
            <a:r>
              <a:rPr lang="en-SG" sz="1100" dirty="0"/>
              <a:t> you couldn’t specify – such as a specific type of join – then you would want to use this combined approach. In that case, do exactly what you did here to specify the columns involved and the join key and then tweak the statement as needed in the SQL Editor before running it.</a:t>
            </a:r>
          </a:p>
          <a:p>
            <a:r>
              <a:rPr lang="en-SG" sz="1100" dirty="0"/>
              <a:t>If you have a CREATE VIEW statement designed already (like in this example) then you also have the option of running it in the </a:t>
            </a:r>
            <a:r>
              <a:rPr lang="en-SG" sz="1100" b="1" dirty="0"/>
              <a:t>Run SQL</a:t>
            </a:r>
            <a:r>
              <a:rPr lang="en-SG" sz="1100" dirty="0"/>
              <a:t> section of the console (which you will experience later) or using a 3rd party SQL editor connected into the environment.</a:t>
            </a:r>
          </a:p>
          <a:p>
            <a:endParaRPr lang="en-US" dirty="0"/>
          </a:p>
        </p:txBody>
      </p:sp>
      <p:sp>
        <p:nvSpPr>
          <p:cNvPr id="3" name="Title 2">
            <a:extLst>
              <a:ext uri="{FF2B5EF4-FFF2-40B4-BE49-F238E27FC236}">
                <a16:creationId xmlns:a16="http://schemas.microsoft.com/office/drawing/2014/main" id="{2D08B2AE-9003-F229-8098-52EF54FFED32}"/>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91020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0738F-DF06-D02A-AB1F-816BDCB17CCD}"/>
              </a:ext>
            </a:extLst>
          </p:cNvPr>
          <p:cNvSpPr>
            <a:spLocks noGrp="1"/>
          </p:cNvSpPr>
          <p:nvPr>
            <p:ph idx="1"/>
          </p:nvPr>
        </p:nvSpPr>
        <p:spPr/>
        <p:txBody>
          <a:bodyPr/>
          <a:lstStyle/>
          <a:p>
            <a:r>
              <a:rPr lang="en-SG" sz="1050" b="1" dirty="0"/>
              <a:t>Replace the pre-populated CREATE VIEW statement with the statement below:</a:t>
            </a:r>
            <a:endParaRPr lang="en-US" sz="900" b="1" dirty="0"/>
          </a:p>
          <a:p>
            <a:r>
              <a:rPr lang="en-US" sz="800" dirty="0"/>
              <a:t>CREATE VIEW CUSTOMER_SUMMARY_V2 AS</a:t>
            </a:r>
          </a:p>
          <a:p>
            <a:r>
              <a:rPr lang="en-US" sz="800" dirty="0"/>
              <a:t>   SELECT CUSTOMER.CUSTOMER_ID AS CUSTOMER_ID, CUSTOMER.LOYALTY_NBR AS LOYALTY_NBR, CUSTOMER.FIRST_NAME AS FIRST_NAME,</a:t>
            </a:r>
          </a:p>
          <a:p>
            <a:r>
              <a:rPr lang="en-US" sz="800" dirty="0"/>
              <a:t>          CUSTOMER.LAST_NAME AS LAST_NAME, CUSTOMER.CUSTOMER_NAME AS CUSTOMER_NAME, CUSTOMER.COUNTRY AS COUNTRY,</a:t>
            </a:r>
          </a:p>
          <a:p>
            <a:r>
              <a:rPr lang="en-US" sz="800" dirty="0"/>
              <a:t>          CUSTOMER.STATE_NAME AS STATE_NAME, CUSTOMER.STATE_CODE AS STATE_CODE, CUSTOMER.CITY AS CITY,</a:t>
            </a:r>
          </a:p>
          <a:p>
            <a:r>
              <a:rPr lang="en-US" sz="800" dirty="0"/>
              <a:t>          CUSTOMER.LATITUDE AS LATITUDE, CUSTOMER.LONGITUDE AS LONGITUDE, CUSTOMER.POSTAL_CODE AS POSTAL_CODE,</a:t>
            </a:r>
          </a:p>
          <a:p>
            <a:r>
              <a:rPr lang="en-US" sz="800" dirty="0"/>
              <a:t>          CUSTOMER.LOCATION_CODE AS LOCATION_CODE, CUSTOMER.INCOME AS INCOME, CUSTOMER.MARITAL_STATUS AS MARITAL_STATUS,</a:t>
            </a:r>
          </a:p>
          <a:p>
            <a:r>
              <a:rPr lang="en-US" sz="800" dirty="0"/>
              <a:t>          CUSTOMER.CREDIT_CARD_TYPE AS CREDIT_CARD_TYPE, CUSTOMER.CREDIT_CARD_NUMBER AS CREDIT_CARD_NUMBER,</a:t>
            </a:r>
          </a:p>
          <a:p>
            <a:r>
              <a:rPr lang="en-US" sz="800" dirty="0"/>
              <a:t>          CUSTOMER.CREDIT_CARD_CVV AS CREDIT_CARD_CVV, CUSTOMER.CREDIT_CARD_EXPIRY AS CREDIT_CARD_EXPIRY,</a:t>
            </a:r>
          </a:p>
          <a:p>
            <a:r>
              <a:rPr lang="en-US" sz="800" dirty="0"/>
              <a:t>          CUSTOMER_LOYALTY.ORDER_YEAR AS ORDER_YEAR, CUSTOMER_LOYALTY.QUARTER AS QUARTER,</a:t>
            </a:r>
          </a:p>
          <a:p>
            <a:r>
              <a:rPr lang="en-US" sz="800" dirty="0"/>
              <a:t>          CUSTOMER_LOYALTY.MONTHS_AS_MEMBER AS MONTHS_AS_MEMBER, CUSTOMER_LOYALTY.LOYALTY_STATUS AS LOYALTY_STATUS,</a:t>
            </a:r>
          </a:p>
          <a:p>
            <a:r>
              <a:rPr lang="en-US" sz="800" dirty="0"/>
              <a:t>          CUSTOMER_LOYALTY.PRODUCT_LINE AS PRODUCT_LINE, CUSTOMER_LOYALTY.COUPON_RESPONSE AS COUPON_RESPONSE,</a:t>
            </a:r>
          </a:p>
          <a:p>
            <a:r>
              <a:rPr lang="en-US" sz="800" dirty="0"/>
              <a:t>          CUSTOMER_LOYALTY.COUPON_COUNT AS COUPON_COUNT, CUSTOMER_LOYALTY.QUANTITY_SOLD AS QUANTITY_SOLD,</a:t>
            </a:r>
          </a:p>
          <a:p>
            <a:r>
              <a:rPr lang="en-US" sz="800" dirty="0"/>
              <a:t>          CUSTOMER_LOYALTY.UNIT_SALE_PRICE AS UNIT_SALE_PRICE, CUSTOMER_LOYALTY.UNIT_COST AS UNIT_COST,</a:t>
            </a:r>
          </a:p>
          <a:p>
            <a:r>
              <a:rPr lang="en-US" sz="800" dirty="0"/>
              <a:t>          CUSTOMER_LOYALTY.REVENUE AS REVENUE, CUSTOMER_LOYALTY.PLANNED_REVENUE AS PLANNED_REVENUE,</a:t>
            </a:r>
          </a:p>
          <a:p>
            <a:r>
              <a:rPr lang="en-US" sz="800" dirty="0"/>
              <a:t>          CUSTOMER_LOYALTY.SHIPPING_DAYS AS SHIPPING_DAYS, CUSTOMER_LOYALTY.CUSTOMER_LIFETIME_VALUE AS CUSTOMER_LIFETIME_VALUE,</a:t>
            </a:r>
          </a:p>
          <a:p>
            <a:r>
              <a:rPr lang="en-US" sz="800" dirty="0"/>
              <a:t>          CUSTOMER_LOYALTY.LOYALTY_COUNT AS LOYALTY_COUNT, CUSTOMER_LOYALTY.BACKORDER_STATUS AS BACKORDER_STATUS,</a:t>
            </a:r>
          </a:p>
          <a:p>
            <a:r>
              <a:rPr lang="en-US" sz="800" dirty="0"/>
              <a:t>          CUSTOMER_LOYALTY.SATISFACTION_RATING AS SATISFACTION_RATING, CUSTOMER_LOYALTY.SATISFACTION_REASON AS SATISFACTION_REASON</a:t>
            </a:r>
          </a:p>
          <a:p>
            <a:r>
              <a:rPr lang="en-US" sz="800" dirty="0"/>
              <a:t>   FROM CUSTOMER, CUSTOMER_LOYALTY</a:t>
            </a:r>
          </a:p>
          <a:p>
            <a:r>
              <a:rPr lang="en-US" sz="800" dirty="0"/>
              <a:t>   WHERE CUSTOMER.LOYALTY_NBR=CUSTOMER_LOYALTY.LOYALTY_NBR;</a:t>
            </a:r>
            <a:endParaRPr lang="en-US" dirty="0"/>
          </a:p>
        </p:txBody>
      </p:sp>
      <p:sp>
        <p:nvSpPr>
          <p:cNvPr id="3" name="Title 2">
            <a:extLst>
              <a:ext uri="{FF2B5EF4-FFF2-40B4-BE49-F238E27FC236}">
                <a16:creationId xmlns:a16="http://schemas.microsoft.com/office/drawing/2014/main" id="{54A0B805-7636-4DC8-3804-47FD63E38843}"/>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404019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E3854-E1A3-96E3-130D-FB55A254DB02}"/>
              </a:ext>
            </a:extLst>
          </p:cNvPr>
          <p:cNvSpPr>
            <a:spLocks noGrp="1"/>
          </p:cNvSpPr>
          <p:nvPr>
            <p:ph idx="1"/>
          </p:nvPr>
        </p:nvSpPr>
        <p:spPr/>
        <p:txBody>
          <a:bodyPr/>
          <a:lstStyle/>
          <a:p>
            <a:r>
              <a:rPr lang="en-SG" dirty="0"/>
              <a:t>Click the </a:t>
            </a:r>
            <a:r>
              <a:rPr lang="en-SG" b="1" dirty="0"/>
              <a:t>Format the statements in the editor (&lt;/&gt;)</a:t>
            </a:r>
            <a:r>
              <a:rPr lang="en-SG" dirty="0"/>
              <a:t> button (in the middle of the tool bar above the SQL statement). This nicely formats the SQL statement.</a:t>
            </a:r>
          </a:p>
          <a:p>
            <a:r>
              <a:rPr lang="en-SG" dirty="0"/>
              <a:t>Click </a:t>
            </a:r>
            <a:r>
              <a:rPr lang="en-SG" b="1" dirty="0"/>
              <a:t>Run all</a:t>
            </a:r>
            <a:r>
              <a:rPr lang="en-SG" dirty="0"/>
              <a:t>.</a:t>
            </a:r>
          </a:p>
          <a:p>
            <a:r>
              <a:rPr lang="en-SG" dirty="0"/>
              <a:t>Once the view has been created successfully, click the </a:t>
            </a:r>
            <a:r>
              <a:rPr lang="en-SG" b="1" dirty="0"/>
              <a:t>Back</a:t>
            </a:r>
            <a:r>
              <a:rPr lang="en-SG" dirty="0"/>
              <a:t> button.</a:t>
            </a:r>
          </a:p>
          <a:p>
            <a:endParaRPr lang="en-US" dirty="0"/>
          </a:p>
        </p:txBody>
      </p:sp>
      <p:sp>
        <p:nvSpPr>
          <p:cNvPr id="3" name="Title 2">
            <a:extLst>
              <a:ext uri="{FF2B5EF4-FFF2-40B4-BE49-F238E27FC236}">
                <a16:creationId xmlns:a16="http://schemas.microsoft.com/office/drawing/2014/main" id="{3588B72A-70BF-ABC6-8F8A-868B22B6525F}"/>
              </a:ext>
            </a:extLst>
          </p:cNvPr>
          <p:cNvSpPr>
            <a:spLocks noGrp="1"/>
          </p:cNvSpPr>
          <p:nvPr>
            <p:ph type="title"/>
          </p:nvPr>
        </p:nvSpPr>
        <p:spPr/>
        <p:txBody>
          <a:bodyPr/>
          <a:lstStyle/>
          <a:p>
            <a:r>
              <a:rPr lang="en-US" dirty="0"/>
              <a:t>Create virtual views</a:t>
            </a:r>
          </a:p>
        </p:txBody>
      </p:sp>
      <p:pic>
        <p:nvPicPr>
          <p:cNvPr id="5" name="Picture 4" descr="A screenshot of a computer&#10;&#10;Description automatically generated with medium confidence">
            <a:extLst>
              <a:ext uri="{FF2B5EF4-FFF2-40B4-BE49-F238E27FC236}">
                <a16:creationId xmlns:a16="http://schemas.microsoft.com/office/drawing/2014/main" id="{1BE6C40E-5DFA-D530-BFFC-8E02727AE983}"/>
              </a:ext>
            </a:extLst>
          </p:cNvPr>
          <p:cNvPicPr>
            <a:picLocks noChangeAspect="1"/>
          </p:cNvPicPr>
          <p:nvPr/>
        </p:nvPicPr>
        <p:blipFill>
          <a:blip r:embed="rId2"/>
          <a:stretch>
            <a:fillRect/>
          </a:stretch>
        </p:blipFill>
        <p:spPr>
          <a:xfrm>
            <a:off x="484742" y="2767300"/>
            <a:ext cx="9438002" cy="3463560"/>
          </a:xfrm>
          <a:prstGeom prst="rect">
            <a:avLst/>
          </a:prstGeom>
        </p:spPr>
      </p:pic>
    </p:spTree>
    <p:extLst>
      <p:ext uri="{BB962C8B-B14F-4D97-AF65-F5344CB8AC3E}">
        <p14:creationId xmlns:p14="http://schemas.microsoft.com/office/powerpoint/2010/main" val="197347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99DF5-C880-AD15-70FB-2D80CB2597D3}"/>
              </a:ext>
            </a:extLst>
          </p:cNvPr>
          <p:cNvSpPr>
            <a:spLocks noGrp="1"/>
          </p:cNvSpPr>
          <p:nvPr>
            <p:ph idx="1"/>
          </p:nvPr>
        </p:nvSpPr>
        <p:spPr>
          <a:xfrm>
            <a:off x="363256" y="1562100"/>
            <a:ext cx="11442921" cy="3664808"/>
          </a:xfrm>
        </p:spPr>
        <p:txBody>
          <a:bodyPr/>
          <a:lstStyle/>
          <a:p>
            <a:r>
              <a:rPr lang="en-SG" dirty="0"/>
              <a:t>Click </a:t>
            </a:r>
            <a:r>
              <a:rPr lang="en-SG" b="1" dirty="0"/>
              <a:t>Virtualized data</a:t>
            </a:r>
            <a:r>
              <a:rPr lang="en-SG" dirty="0"/>
              <a:t> in the breadcrumb at the top of the screen</a:t>
            </a:r>
          </a:p>
          <a:p>
            <a:r>
              <a:rPr lang="en-SG" dirty="0"/>
              <a:t>You should now see both the </a:t>
            </a:r>
            <a:r>
              <a:rPr lang="en-SG" b="1" dirty="0"/>
              <a:t>CUSTOMER_SUMMARY_V</a:t>
            </a:r>
            <a:r>
              <a:rPr lang="en-SG" dirty="0"/>
              <a:t> and the </a:t>
            </a:r>
            <a:r>
              <a:rPr lang="en-SG" b="1" dirty="0"/>
              <a:t>CUSTOMER_SUMMARY_V2</a:t>
            </a:r>
            <a:r>
              <a:rPr lang="en-SG" dirty="0"/>
              <a:t> views in your list of virtualized data objects.</a:t>
            </a:r>
            <a:endParaRPr lang="en-US" dirty="0"/>
          </a:p>
        </p:txBody>
      </p:sp>
      <p:sp>
        <p:nvSpPr>
          <p:cNvPr id="3" name="Title 2">
            <a:extLst>
              <a:ext uri="{FF2B5EF4-FFF2-40B4-BE49-F238E27FC236}">
                <a16:creationId xmlns:a16="http://schemas.microsoft.com/office/drawing/2014/main" id="{496EFAB0-FC7E-84AE-77E5-F0648002F5A7}"/>
              </a:ext>
            </a:extLst>
          </p:cNvPr>
          <p:cNvSpPr>
            <a:spLocks noGrp="1"/>
          </p:cNvSpPr>
          <p:nvPr>
            <p:ph type="title"/>
          </p:nvPr>
        </p:nvSpPr>
        <p:spPr/>
        <p:txBody>
          <a:bodyPr/>
          <a:lstStyle/>
          <a:p>
            <a:r>
              <a:rPr lang="en-US" dirty="0"/>
              <a:t>Explore virtual view</a:t>
            </a:r>
          </a:p>
        </p:txBody>
      </p:sp>
      <p:pic>
        <p:nvPicPr>
          <p:cNvPr id="5" name="Picture 4" descr="A screenshot of a computer&#10;&#10;Description automatically generated with medium confidence">
            <a:extLst>
              <a:ext uri="{FF2B5EF4-FFF2-40B4-BE49-F238E27FC236}">
                <a16:creationId xmlns:a16="http://schemas.microsoft.com/office/drawing/2014/main" id="{672176BC-6A2A-04C9-DF44-A185DF015258}"/>
              </a:ext>
            </a:extLst>
          </p:cNvPr>
          <p:cNvPicPr>
            <a:picLocks noChangeAspect="1"/>
          </p:cNvPicPr>
          <p:nvPr/>
        </p:nvPicPr>
        <p:blipFill>
          <a:blip r:embed="rId2"/>
          <a:stretch>
            <a:fillRect/>
          </a:stretch>
        </p:blipFill>
        <p:spPr>
          <a:xfrm>
            <a:off x="385823" y="2226762"/>
            <a:ext cx="7772400" cy="2825086"/>
          </a:xfrm>
          <a:prstGeom prst="rect">
            <a:avLst/>
          </a:prstGeom>
        </p:spPr>
      </p:pic>
    </p:spTree>
    <p:extLst>
      <p:ext uri="{BB962C8B-B14F-4D97-AF65-F5344CB8AC3E}">
        <p14:creationId xmlns:p14="http://schemas.microsoft.com/office/powerpoint/2010/main" val="3034070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C7A40-975C-1CA6-44CC-146C6DB82E80}"/>
              </a:ext>
            </a:extLst>
          </p:cNvPr>
          <p:cNvSpPr>
            <a:spLocks noGrp="1"/>
          </p:cNvSpPr>
          <p:nvPr>
            <p:ph idx="1"/>
          </p:nvPr>
        </p:nvSpPr>
        <p:spPr/>
        <p:txBody>
          <a:bodyPr/>
          <a:lstStyle/>
          <a:p>
            <a:r>
              <a:rPr lang="en-SG" dirty="0"/>
              <a:t>Take a closer look at one of the views you just created:</a:t>
            </a:r>
          </a:p>
          <a:p>
            <a:pPr>
              <a:buFont typeface="+mj-lt"/>
              <a:buAutoNum type="arabicPeriod"/>
            </a:pPr>
            <a:r>
              <a:rPr lang="en-SG" dirty="0"/>
              <a:t>Click the </a:t>
            </a:r>
            <a:r>
              <a:rPr lang="en-SG" b="1" dirty="0"/>
              <a:t>vertical ellipsis</a:t>
            </a:r>
            <a:r>
              <a:rPr lang="en-SG" dirty="0"/>
              <a:t> at the right side of the row for the </a:t>
            </a:r>
            <a:r>
              <a:rPr lang="en-SG" b="1" dirty="0"/>
              <a:t>CUSTOMER_SUMMARY_V</a:t>
            </a:r>
            <a:r>
              <a:rPr lang="en-SG" dirty="0"/>
              <a:t> view.</a:t>
            </a:r>
          </a:p>
          <a:p>
            <a:pPr>
              <a:buFont typeface="+mj-lt"/>
              <a:buAutoNum type="arabicPeriod"/>
            </a:pPr>
            <a:r>
              <a:rPr lang="en-SG" dirty="0"/>
              <a:t>Notice all of the various things you can do with the view, such as viewing details about it (which includes previewing the data), managing access, and publishing the view to a </a:t>
            </a:r>
            <a:r>
              <a:rPr lang="en-SG" dirty="0" err="1"/>
              <a:t>catalog</a:t>
            </a:r>
            <a:r>
              <a:rPr lang="en-SG" dirty="0"/>
              <a:t>. Select </a:t>
            </a:r>
            <a:r>
              <a:rPr lang="en-SG" b="1" dirty="0"/>
              <a:t>View details</a:t>
            </a:r>
            <a:r>
              <a:rPr lang="en-SG" dirty="0"/>
              <a:t> to preview the data in the view.</a:t>
            </a:r>
          </a:p>
          <a:p>
            <a:r>
              <a:rPr lang="en-SG" b="1" dirty="0"/>
              <a:t>Note:</a:t>
            </a:r>
            <a:r>
              <a:rPr lang="en-SG" dirty="0"/>
              <a:t> You may need to wait a few seconds for the rows to be displayed. The preview area will remain blank (showing "0 Columns" and "0 Rows") until the rows are loaded.</a:t>
            </a:r>
          </a:p>
          <a:p>
            <a:endParaRPr lang="en-US" dirty="0"/>
          </a:p>
        </p:txBody>
      </p:sp>
      <p:sp>
        <p:nvSpPr>
          <p:cNvPr id="3" name="Title 2">
            <a:extLst>
              <a:ext uri="{FF2B5EF4-FFF2-40B4-BE49-F238E27FC236}">
                <a16:creationId xmlns:a16="http://schemas.microsoft.com/office/drawing/2014/main" id="{7B1AD9F4-6BF5-CB9F-AB73-187290DDA571}"/>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3596346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E4248-3DB5-0AA0-4858-6C2F727B5A0C}"/>
              </a:ext>
            </a:extLst>
          </p:cNvPr>
          <p:cNvSpPr>
            <a:spLocks noGrp="1"/>
          </p:cNvSpPr>
          <p:nvPr>
            <p:ph idx="1"/>
          </p:nvPr>
        </p:nvSpPr>
        <p:spPr/>
        <p:txBody>
          <a:bodyPr/>
          <a:lstStyle/>
          <a:p>
            <a:r>
              <a:rPr lang="en-SG" b="1" dirty="0"/>
              <a:t>Manage Access</a:t>
            </a:r>
          </a:p>
          <a:p>
            <a:r>
              <a:rPr lang="en-SG" dirty="0"/>
              <a:t>Virtual objects can be accessed by applications through Watson Query. More specifically, an application can connect to Watson Query and issue queries against the objects that the application has access to (based on the user associated with the connection).</a:t>
            </a:r>
          </a:p>
          <a:p>
            <a:r>
              <a:rPr lang="en-SG" dirty="0"/>
              <a:t>There are two levels of access control that need to be managed. First, at the Watson Query level – where users need to be added and assigned roles. Second, at the individual object level – where users are granted access to an object in order to view and query the data associated with it.</a:t>
            </a:r>
          </a:p>
          <a:p>
            <a:r>
              <a:rPr lang="en-SG" dirty="0"/>
              <a:t>1. Select </a:t>
            </a:r>
            <a:r>
              <a:rPr lang="en-SG" b="1" dirty="0"/>
              <a:t>Administration &gt; User management</a:t>
            </a:r>
            <a:r>
              <a:rPr lang="en-SG" dirty="0"/>
              <a:t> from the side menu. You should start in the </a:t>
            </a:r>
            <a:r>
              <a:rPr lang="en-SG" b="1" dirty="0"/>
              <a:t>Users</a:t>
            </a:r>
            <a:r>
              <a:rPr lang="en-SG" dirty="0"/>
              <a:t> tab by default.</a:t>
            </a:r>
          </a:p>
          <a:p>
            <a:endParaRPr lang="en-US" dirty="0"/>
          </a:p>
        </p:txBody>
      </p:sp>
      <p:sp>
        <p:nvSpPr>
          <p:cNvPr id="3" name="Title 2">
            <a:extLst>
              <a:ext uri="{FF2B5EF4-FFF2-40B4-BE49-F238E27FC236}">
                <a16:creationId xmlns:a16="http://schemas.microsoft.com/office/drawing/2014/main" id="{693DE0A3-B40E-3722-CF2F-7D06D65A7266}"/>
              </a:ext>
            </a:extLst>
          </p:cNvPr>
          <p:cNvSpPr>
            <a:spLocks noGrp="1"/>
          </p:cNvSpPr>
          <p:nvPr>
            <p:ph type="title"/>
          </p:nvPr>
        </p:nvSpPr>
        <p:spPr/>
        <p:txBody>
          <a:bodyPr/>
          <a:lstStyle/>
          <a:p>
            <a:r>
              <a:rPr lang="en-US" dirty="0"/>
              <a:t>Manage access</a:t>
            </a:r>
          </a:p>
        </p:txBody>
      </p:sp>
      <p:pic>
        <p:nvPicPr>
          <p:cNvPr id="4" name="Picture 3" descr="A screenshot of a computer&#10;&#10;Description automatically generated with medium confidence">
            <a:extLst>
              <a:ext uri="{FF2B5EF4-FFF2-40B4-BE49-F238E27FC236}">
                <a16:creationId xmlns:a16="http://schemas.microsoft.com/office/drawing/2014/main" id="{FC9B3B14-4F55-7C64-E8B2-1B30F04A34DE}"/>
              </a:ext>
            </a:extLst>
          </p:cNvPr>
          <p:cNvPicPr>
            <a:picLocks noChangeAspect="1"/>
          </p:cNvPicPr>
          <p:nvPr/>
        </p:nvPicPr>
        <p:blipFill>
          <a:blip r:embed="rId2"/>
          <a:stretch>
            <a:fillRect/>
          </a:stretch>
        </p:blipFill>
        <p:spPr>
          <a:xfrm>
            <a:off x="363254" y="3540211"/>
            <a:ext cx="11040741" cy="2872946"/>
          </a:xfrm>
          <a:prstGeom prst="rect">
            <a:avLst/>
          </a:prstGeom>
        </p:spPr>
      </p:pic>
    </p:spTree>
    <p:extLst>
      <p:ext uri="{BB962C8B-B14F-4D97-AF65-F5344CB8AC3E}">
        <p14:creationId xmlns:p14="http://schemas.microsoft.com/office/powerpoint/2010/main" val="1382848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8D21-C2CB-5D3C-690E-A101EDF1F17F}"/>
              </a:ext>
            </a:extLst>
          </p:cNvPr>
          <p:cNvSpPr>
            <a:spLocks noGrp="1"/>
          </p:cNvSpPr>
          <p:nvPr>
            <p:ph idx="1"/>
          </p:nvPr>
        </p:nvSpPr>
        <p:spPr/>
        <p:txBody>
          <a:bodyPr/>
          <a:lstStyle/>
          <a:p>
            <a:r>
              <a:rPr lang="en-SG" dirty="0"/>
              <a:t>Make note of your user ID as you will need to use it later in this lab. </a:t>
            </a:r>
            <a:r>
              <a:rPr lang="en-SG" i="1" dirty="0"/>
              <a:t>Write it down or copy it into a document</a:t>
            </a:r>
            <a:r>
              <a:rPr lang="en-SG" dirty="0"/>
              <a:t>.</a:t>
            </a:r>
          </a:p>
          <a:p>
            <a:r>
              <a:rPr lang="en-SG" dirty="0"/>
              <a:t>dv_ibmid_270006g705</a:t>
            </a:r>
          </a:p>
          <a:p>
            <a:endParaRPr lang="en-SG" dirty="0"/>
          </a:p>
          <a:p>
            <a:r>
              <a:rPr lang="en-SG" dirty="0"/>
              <a:t>There are four roles that can be assigned to users in the Watson Query environment:</a:t>
            </a:r>
          </a:p>
          <a:p>
            <a:pPr>
              <a:buFont typeface="Arial" panose="020B0604020202020204" pitchFamily="34" charset="0"/>
              <a:buChar char="•"/>
            </a:pPr>
            <a:r>
              <a:rPr lang="en-SG" b="1" dirty="0"/>
              <a:t>Manager:</a:t>
            </a:r>
            <a:r>
              <a:rPr lang="en-SG" dirty="0"/>
              <a:t> Administrator of the environment and “super user” – able to perform all activities, including adding other users.</a:t>
            </a:r>
          </a:p>
          <a:p>
            <a:pPr>
              <a:buFont typeface="Arial" panose="020B0604020202020204" pitchFamily="34" charset="0"/>
              <a:buChar char="•"/>
            </a:pPr>
            <a:r>
              <a:rPr lang="en-SG" b="1" dirty="0"/>
              <a:t>Engineer:</a:t>
            </a:r>
            <a:r>
              <a:rPr lang="en-SG" dirty="0"/>
              <a:t> Configures the data sources, virtualizes data, and manages access to virtual objects. Users with this role can create a virtual table or view and grant access to it to users with the Engineer or User role.</a:t>
            </a:r>
          </a:p>
          <a:p>
            <a:pPr>
              <a:buFont typeface="Arial" panose="020B0604020202020204" pitchFamily="34" charset="0"/>
              <a:buChar char="•"/>
            </a:pPr>
            <a:r>
              <a:rPr lang="en-SG" b="1" dirty="0"/>
              <a:t>Steward:</a:t>
            </a:r>
            <a:r>
              <a:rPr lang="en-SG" dirty="0"/>
              <a:t> Can access data in all user tables and views. Unlike users with the Engineer role, a user with the Steward role cannot configure data sources or create virtual tables – but it can create virtual views on top of existing virtual tables and views.</a:t>
            </a:r>
          </a:p>
          <a:p>
            <a:pPr>
              <a:buFont typeface="Arial" panose="020B0604020202020204" pitchFamily="34" charset="0"/>
              <a:buChar char="•"/>
            </a:pPr>
            <a:r>
              <a:rPr lang="en-SG" b="1" dirty="0"/>
              <a:t>User:</a:t>
            </a:r>
            <a:r>
              <a:rPr lang="en-SG" dirty="0"/>
              <a:t> Can create views on top of virtual tables and views to which they have been given access.</a:t>
            </a:r>
          </a:p>
          <a:p>
            <a:endParaRPr lang="en-US" dirty="0"/>
          </a:p>
        </p:txBody>
      </p:sp>
      <p:sp>
        <p:nvSpPr>
          <p:cNvPr id="3" name="Title 2">
            <a:extLst>
              <a:ext uri="{FF2B5EF4-FFF2-40B4-BE49-F238E27FC236}">
                <a16:creationId xmlns:a16="http://schemas.microsoft.com/office/drawing/2014/main" id="{6CB81919-7293-D88A-D70F-8F6920EEA35A}"/>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66044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69F6C4-A631-F01C-D8B9-14EA8EC0826C}"/>
              </a:ext>
            </a:extLst>
          </p:cNvPr>
          <p:cNvSpPr>
            <a:spLocks noGrp="1"/>
          </p:cNvSpPr>
          <p:nvPr>
            <p:ph idx="1"/>
          </p:nvPr>
        </p:nvSpPr>
        <p:spPr/>
        <p:txBody>
          <a:bodyPr/>
          <a:lstStyle/>
          <a:p>
            <a:r>
              <a:rPr lang="en-SG" dirty="0"/>
              <a:t>To show the process of adding a regular user and managing access to virtual objects, you are going to add an existing IBM ID to the Watson Query environment. This is a user that was previously created for use within the Data and AI Live Demos environment. This user will be referred to as the </a:t>
            </a:r>
            <a:r>
              <a:rPr lang="en-SG" i="1" dirty="0"/>
              <a:t>business user</a:t>
            </a:r>
            <a:r>
              <a:rPr lang="en-SG" dirty="0"/>
              <a:t> going forward.</a:t>
            </a:r>
          </a:p>
          <a:p>
            <a:pPr>
              <a:buFont typeface="+mj-lt"/>
              <a:buAutoNum type="arabicPeriod" startAt="3"/>
            </a:pPr>
            <a:r>
              <a:rPr lang="en-SG" dirty="0"/>
              <a:t>Click </a:t>
            </a:r>
            <a:r>
              <a:rPr lang="en-SG" b="1" dirty="0"/>
              <a:t>Grant access+</a:t>
            </a:r>
            <a:r>
              <a:rPr lang="en-SG" dirty="0"/>
              <a:t> on the right.</a:t>
            </a:r>
          </a:p>
          <a:p>
            <a:r>
              <a:rPr lang="en-SG" dirty="0"/>
              <a:t>Select </a:t>
            </a:r>
            <a:r>
              <a:rPr lang="en-SG" b="1" dirty="0"/>
              <a:t>User</a:t>
            </a:r>
            <a:r>
              <a:rPr lang="en-SG" dirty="0"/>
              <a:t> for the </a:t>
            </a:r>
            <a:r>
              <a:rPr lang="en-SG" b="1" dirty="0"/>
              <a:t>Role</a:t>
            </a:r>
            <a:r>
              <a:rPr lang="en-SG" dirty="0"/>
              <a:t>.</a:t>
            </a:r>
          </a:p>
          <a:p>
            <a:r>
              <a:rPr lang="en-SG" dirty="0"/>
              <a:t>Click </a:t>
            </a:r>
            <a:r>
              <a:rPr lang="en-SG" b="1" dirty="0"/>
              <a:t>Create</a:t>
            </a:r>
            <a:r>
              <a:rPr lang="en-SG" dirty="0"/>
              <a:t>. This may take a minute or two to complete. </a:t>
            </a:r>
            <a:r>
              <a:rPr lang="en-SG" i="1" dirty="0"/>
              <a:t>Wait until it completes.</a:t>
            </a:r>
            <a:endParaRPr lang="en-SG" dirty="0"/>
          </a:p>
          <a:p>
            <a:r>
              <a:rPr lang="en-SG" b="1" dirty="0"/>
              <a:t>Accessing Virtual Objects:</a:t>
            </a:r>
          </a:p>
          <a:p>
            <a:r>
              <a:rPr lang="en-SG" dirty="0"/>
              <a:t>Generally speaking, by default, virtual objects are only accessible by the user that created them (unless a user has a role that permits access to all of the objects created). Therefore, the customer-related virtual tables and the virtual views that you created earlier in this lab are only accessible by you, and not by the business user you just added. This business user must be explicitly granted access to the virtual objects you created.</a:t>
            </a:r>
          </a:p>
          <a:p>
            <a:pPr>
              <a:buFont typeface="+mj-lt"/>
              <a:buAutoNum type="arabicPeriod"/>
            </a:pPr>
            <a:r>
              <a:rPr lang="en-SG" dirty="0"/>
              <a:t>Select </a:t>
            </a:r>
            <a:r>
              <a:rPr lang="en-SG" b="1" dirty="0"/>
              <a:t>Virtualization &gt; Virtualized data</a:t>
            </a:r>
            <a:r>
              <a:rPr lang="en-SG" dirty="0"/>
              <a:t> from the side menu.</a:t>
            </a:r>
          </a:p>
          <a:p>
            <a:pPr>
              <a:buFont typeface="+mj-lt"/>
              <a:buAutoNum type="arabicPeriod" startAt="2"/>
            </a:pPr>
            <a:r>
              <a:rPr lang="en-SG" dirty="0"/>
              <a:t>Check the </a:t>
            </a:r>
            <a:r>
              <a:rPr lang="en-SG" b="1" dirty="0"/>
              <a:t>box beside each of the objects</a:t>
            </a:r>
            <a:r>
              <a:rPr lang="en-SG" dirty="0"/>
              <a:t> in the table (or check the box in the table header to select all of them at once).</a:t>
            </a:r>
          </a:p>
          <a:p>
            <a:pPr>
              <a:buFont typeface="+mj-lt"/>
              <a:buAutoNum type="arabicPeriod" startAt="2"/>
            </a:pPr>
            <a:r>
              <a:rPr lang="en-SG" dirty="0"/>
              <a:t>Click </a:t>
            </a:r>
            <a:r>
              <a:rPr lang="en-SG" b="1" dirty="0"/>
              <a:t>Manage access</a:t>
            </a:r>
            <a:r>
              <a:rPr lang="en-SG" dirty="0"/>
              <a:t> on the right.</a:t>
            </a:r>
          </a:p>
          <a:p>
            <a:pPr>
              <a:buFont typeface="+mj-lt"/>
              <a:buAutoNum type="arabicPeriod" startAt="2"/>
            </a:pPr>
            <a:r>
              <a:rPr lang="en-SG" dirty="0"/>
              <a:t>When the </a:t>
            </a:r>
            <a:r>
              <a:rPr lang="en-SG" b="1" dirty="0"/>
              <a:t>Manage access to virtual objects</a:t>
            </a:r>
            <a:r>
              <a:rPr lang="en-SG" dirty="0"/>
              <a:t> window pops up, click </a:t>
            </a:r>
            <a:r>
              <a:rPr lang="en-SG" b="1" dirty="0"/>
              <a:t>Continue</a:t>
            </a:r>
            <a:r>
              <a:rPr lang="en-SG" dirty="0"/>
              <a:t>.</a:t>
            </a:r>
          </a:p>
          <a:p>
            <a:endParaRPr lang="en-US" dirty="0"/>
          </a:p>
        </p:txBody>
      </p:sp>
      <p:sp>
        <p:nvSpPr>
          <p:cNvPr id="3" name="Title 2">
            <a:extLst>
              <a:ext uri="{FF2B5EF4-FFF2-40B4-BE49-F238E27FC236}">
                <a16:creationId xmlns:a16="http://schemas.microsoft.com/office/drawing/2014/main" id="{78AA731D-9330-7FFE-6315-6179B840DC90}"/>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29028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64D62-3B2F-0EFF-3358-B99229ECA489}"/>
              </a:ext>
            </a:extLst>
          </p:cNvPr>
          <p:cNvSpPr>
            <a:spLocks noGrp="1"/>
          </p:cNvSpPr>
          <p:nvPr>
            <p:ph idx="1"/>
          </p:nvPr>
        </p:nvSpPr>
        <p:spPr/>
        <p:txBody>
          <a:bodyPr/>
          <a:lstStyle/>
          <a:p>
            <a:pPr marL="185738" indent="-185738">
              <a:buAutoNum type="arabicPeriod"/>
            </a:pPr>
            <a:r>
              <a:rPr lang="en-SG" dirty="0"/>
              <a:t>Select </a:t>
            </a:r>
            <a:r>
              <a:rPr lang="en-SG" b="1" dirty="0"/>
              <a:t>Virtualization &gt; Virtualized data</a:t>
            </a:r>
            <a:r>
              <a:rPr lang="en-SG" dirty="0"/>
              <a:t> from the side menu.</a:t>
            </a:r>
          </a:p>
          <a:p>
            <a:pPr marL="185738" indent="-185738">
              <a:buAutoNum type="arabicPeriod"/>
            </a:pPr>
            <a:r>
              <a:rPr lang="en-SG" dirty="0"/>
              <a:t>Check the </a:t>
            </a:r>
            <a:r>
              <a:rPr lang="en-SG" b="1" dirty="0"/>
              <a:t>box beside each of the objects in the table</a:t>
            </a:r>
            <a:r>
              <a:rPr lang="en-SG" dirty="0"/>
              <a:t> (or check the box in the table header to select all of them at once).</a:t>
            </a:r>
          </a:p>
          <a:p>
            <a:pPr marL="185738" indent="-185738">
              <a:buAutoNum type="arabicPeriod"/>
            </a:pPr>
            <a:r>
              <a:rPr lang="en-SG" dirty="0"/>
              <a:t>Click </a:t>
            </a:r>
            <a:r>
              <a:rPr lang="en-SG" b="1" dirty="0"/>
              <a:t>Assign</a:t>
            </a:r>
            <a:r>
              <a:rPr lang="en-SG" dirty="0"/>
              <a:t> on the right</a:t>
            </a:r>
          </a:p>
          <a:p>
            <a:pPr marL="185738" indent="-185738">
              <a:buFont typeface="+mj-lt"/>
              <a:buAutoNum type="arabicPeriod" startAt="4"/>
            </a:pPr>
            <a:r>
              <a:rPr lang="en-SG" dirty="0"/>
              <a:t>In the </a:t>
            </a:r>
            <a:r>
              <a:rPr lang="en-SG" b="1" dirty="0"/>
              <a:t>Select a project</a:t>
            </a:r>
            <a:r>
              <a:rPr lang="en-SG" dirty="0"/>
              <a:t> dropdown menu, select the </a:t>
            </a:r>
            <a:r>
              <a:rPr lang="en-SG" b="1" dirty="0"/>
              <a:t>Data Virtualization Lab</a:t>
            </a:r>
            <a:r>
              <a:rPr lang="en-SG" dirty="0"/>
              <a:t> project you created earlier.</a:t>
            </a:r>
          </a:p>
          <a:p>
            <a:pPr marL="185738" indent="-185738">
              <a:buFont typeface="+mj-lt"/>
              <a:buAutoNum type="arabicPeriod" startAt="4"/>
            </a:pPr>
            <a:r>
              <a:rPr lang="en-SG" dirty="0"/>
              <a:t>Click the </a:t>
            </a:r>
            <a:r>
              <a:rPr lang="en-SG" b="1" dirty="0"/>
              <a:t>Assign</a:t>
            </a:r>
            <a:r>
              <a:rPr lang="en-SG" dirty="0"/>
              <a:t> button. You will be returned to the </a:t>
            </a:r>
            <a:r>
              <a:rPr lang="en-SG" b="1" dirty="0"/>
              <a:t>Virtualized data</a:t>
            </a:r>
            <a:r>
              <a:rPr lang="en-SG" dirty="0"/>
              <a:t> screen.</a:t>
            </a:r>
          </a:p>
          <a:p>
            <a:pPr marL="342900" indent="-342900">
              <a:buAutoNum type="arabicPeriod"/>
            </a:pPr>
            <a:endParaRPr lang="en-SG" dirty="0"/>
          </a:p>
          <a:p>
            <a:pPr marL="342900" indent="-342900">
              <a:buAutoNum type="arabicPeriod"/>
            </a:pPr>
            <a:endParaRPr lang="en-US" dirty="0"/>
          </a:p>
        </p:txBody>
      </p:sp>
      <p:sp>
        <p:nvSpPr>
          <p:cNvPr id="3" name="Title 2">
            <a:extLst>
              <a:ext uri="{FF2B5EF4-FFF2-40B4-BE49-F238E27FC236}">
                <a16:creationId xmlns:a16="http://schemas.microsoft.com/office/drawing/2014/main" id="{8C96975D-F381-657E-8CEF-94C4B7D2F8D7}"/>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a:extLst>
              <a:ext uri="{FF2B5EF4-FFF2-40B4-BE49-F238E27FC236}">
                <a16:creationId xmlns:a16="http://schemas.microsoft.com/office/drawing/2014/main" id="{A92170E3-EDDC-2D12-39C3-027B0D056171}"/>
              </a:ext>
            </a:extLst>
          </p:cNvPr>
          <p:cNvPicPr>
            <a:picLocks noChangeAspect="1"/>
          </p:cNvPicPr>
          <p:nvPr/>
        </p:nvPicPr>
        <p:blipFill>
          <a:blip r:embed="rId2"/>
          <a:stretch>
            <a:fillRect/>
          </a:stretch>
        </p:blipFill>
        <p:spPr>
          <a:xfrm>
            <a:off x="484742" y="3145601"/>
            <a:ext cx="7772400" cy="3268959"/>
          </a:xfrm>
          <a:prstGeom prst="rect">
            <a:avLst/>
          </a:prstGeom>
        </p:spPr>
      </p:pic>
    </p:spTree>
    <p:extLst>
      <p:ext uri="{BB962C8B-B14F-4D97-AF65-F5344CB8AC3E}">
        <p14:creationId xmlns:p14="http://schemas.microsoft.com/office/powerpoint/2010/main" val="4098870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B49BF-6455-974E-D77E-5421A1176F63}"/>
              </a:ext>
            </a:extLst>
          </p:cNvPr>
          <p:cNvSpPr>
            <a:spLocks noGrp="1"/>
          </p:cNvSpPr>
          <p:nvPr>
            <p:ph idx="1"/>
          </p:nvPr>
        </p:nvSpPr>
        <p:spPr/>
        <p:txBody>
          <a:bodyPr/>
          <a:lstStyle/>
          <a:p>
            <a:pPr>
              <a:buFont typeface="+mj-lt"/>
              <a:buAutoNum type="arabicPeriod" startAt="6"/>
            </a:pPr>
            <a:r>
              <a:rPr lang="en-SG" dirty="0"/>
              <a:t>You may see a green pop-up message stating that the job assigning the virtual view to your project was submitted successfully. Click the </a:t>
            </a:r>
            <a:r>
              <a:rPr lang="en-SG" b="1" dirty="0"/>
              <a:t>X</a:t>
            </a:r>
            <a:r>
              <a:rPr lang="en-SG" dirty="0"/>
              <a:t> at the right side of the message to dismiss it.</a:t>
            </a:r>
          </a:p>
          <a:p>
            <a:r>
              <a:rPr lang="en-SG" dirty="0"/>
              <a:t>You will now go to the project to see the objects you just assigned to it.</a:t>
            </a:r>
          </a:p>
          <a:p>
            <a:r>
              <a:rPr lang="en-US" b="1" dirty="0"/>
              <a:t>Go to project – ‘metadata for banking’</a:t>
            </a:r>
          </a:p>
          <a:p>
            <a:pPr>
              <a:buFont typeface="+mj-lt"/>
              <a:buAutoNum type="arabicPeriod" startAt="7"/>
            </a:pPr>
            <a:r>
              <a:rPr lang="en-SG" dirty="0"/>
              <a:t>Click the </a:t>
            </a:r>
            <a:r>
              <a:rPr lang="en-SG" b="1" dirty="0"/>
              <a:t>Navigation menu</a:t>
            </a:r>
            <a:r>
              <a:rPr lang="en-SG" dirty="0"/>
              <a:t> in the top left corner.</a:t>
            </a:r>
          </a:p>
          <a:p>
            <a:pPr>
              <a:buFont typeface="+mj-lt"/>
              <a:buAutoNum type="arabicPeriod" startAt="7"/>
            </a:pPr>
            <a:r>
              <a:rPr lang="en-SG" dirty="0"/>
              <a:t>Select </a:t>
            </a:r>
            <a:r>
              <a:rPr lang="en-SG" b="1" dirty="0"/>
              <a:t>Projects &gt; View all projects</a:t>
            </a:r>
            <a:r>
              <a:rPr lang="en-SG" dirty="0"/>
              <a:t>.</a:t>
            </a:r>
          </a:p>
          <a:p>
            <a:pPr>
              <a:buFont typeface="+mj-lt"/>
              <a:buAutoNum type="arabicPeriod" startAt="7"/>
            </a:pPr>
            <a:r>
              <a:rPr lang="en-SG" dirty="0"/>
              <a:t>Click the </a:t>
            </a:r>
            <a:r>
              <a:rPr lang="en-SG" b="1" dirty="0"/>
              <a:t>Metadata for banking</a:t>
            </a:r>
            <a:r>
              <a:rPr lang="en-SG" dirty="0"/>
              <a:t> project name.</a:t>
            </a:r>
          </a:p>
          <a:p>
            <a:pPr>
              <a:buFont typeface="+mj-lt"/>
              <a:buAutoNum type="arabicPeriod" startAt="10"/>
            </a:pPr>
            <a:r>
              <a:rPr lang="en-SG" dirty="0"/>
              <a:t>In your project, select the </a:t>
            </a:r>
            <a:r>
              <a:rPr lang="en-SG" b="1" dirty="0"/>
              <a:t>Assets</a:t>
            </a:r>
            <a:r>
              <a:rPr lang="en-SG" dirty="0"/>
              <a:t> tab.</a:t>
            </a:r>
          </a:p>
          <a:p>
            <a:pPr>
              <a:buFont typeface="+mj-lt"/>
              <a:buAutoNum type="arabicPeriod" startAt="10"/>
            </a:pPr>
            <a:r>
              <a:rPr lang="en-SG" dirty="0"/>
              <a:t>Select </a:t>
            </a:r>
            <a:r>
              <a:rPr lang="en-SG" b="1" dirty="0"/>
              <a:t>All assets</a:t>
            </a:r>
            <a:r>
              <a:rPr lang="en-SG" dirty="0"/>
              <a:t> on the left (if not already selected).</a:t>
            </a:r>
          </a:p>
          <a:p>
            <a:r>
              <a:rPr lang="en-SG" dirty="0"/>
              <a:t>Here you should see the five virtual objects assigned to your project, as well as a </a:t>
            </a:r>
            <a:r>
              <a:rPr lang="en-SG" i="1" dirty="0"/>
              <a:t>Connection</a:t>
            </a:r>
            <a:r>
              <a:rPr lang="en-SG" dirty="0"/>
              <a:t> asset that was created for you automatically (in addition to the notebook you created in the project earlier). You may be wondering what that connection asset is used for. Read on.</a:t>
            </a:r>
          </a:p>
          <a:p>
            <a:pPr>
              <a:buFont typeface="+mj-lt"/>
              <a:buAutoNum type="arabicPeriod" startAt="7"/>
            </a:pPr>
            <a:endParaRPr lang="en-SG" dirty="0"/>
          </a:p>
          <a:p>
            <a:endParaRPr lang="en-US" dirty="0"/>
          </a:p>
        </p:txBody>
      </p:sp>
      <p:sp>
        <p:nvSpPr>
          <p:cNvPr id="3" name="Title 2">
            <a:extLst>
              <a:ext uri="{FF2B5EF4-FFF2-40B4-BE49-F238E27FC236}">
                <a16:creationId xmlns:a16="http://schemas.microsoft.com/office/drawing/2014/main" id="{D45AA5CB-7590-F7D5-D5FF-AE142E868626}"/>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with medium confidence">
            <a:extLst>
              <a:ext uri="{FF2B5EF4-FFF2-40B4-BE49-F238E27FC236}">
                <a16:creationId xmlns:a16="http://schemas.microsoft.com/office/drawing/2014/main" id="{5E56422E-9CE9-2BB2-B340-9B826677D144}"/>
              </a:ext>
            </a:extLst>
          </p:cNvPr>
          <p:cNvPicPr>
            <a:picLocks noChangeAspect="1"/>
          </p:cNvPicPr>
          <p:nvPr/>
        </p:nvPicPr>
        <p:blipFill>
          <a:blip r:embed="rId2"/>
          <a:stretch>
            <a:fillRect/>
          </a:stretch>
        </p:blipFill>
        <p:spPr>
          <a:xfrm>
            <a:off x="5838638" y="2617975"/>
            <a:ext cx="5732745" cy="2677925"/>
          </a:xfrm>
          <a:prstGeom prst="rect">
            <a:avLst/>
          </a:prstGeom>
        </p:spPr>
      </p:pic>
    </p:spTree>
    <p:extLst>
      <p:ext uri="{BB962C8B-B14F-4D97-AF65-F5344CB8AC3E}">
        <p14:creationId xmlns:p14="http://schemas.microsoft.com/office/powerpoint/2010/main" val="168797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4877-18C6-7B64-9D81-9B62F659848A}"/>
              </a:ext>
            </a:extLst>
          </p:cNvPr>
          <p:cNvSpPr>
            <a:spLocks noGrp="1"/>
          </p:cNvSpPr>
          <p:nvPr>
            <p:ph type="title"/>
          </p:nvPr>
        </p:nvSpPr>
        <p:spPr/>
        <p:txBody>
          <a:bodyPr/>
          <a:lstStyle/>
          <a:p>
            <a:r>
              <a:rPr lang="en-US" b="1" dirty="0"/>
              <a:t>A1.1A.7, A1.1A.8, B1.3.7, B1.3.11 &amp; B1.3.12: What is Data Virtualization</a:t>
            </a:r>
          </a:p>
        </p:txBody>
      </p:sp>
      <p:sp>
        <p:nvSpPr>
          <p:cNvPr id="21" name="Title 5">
            <a:extLst>
              <a:ext uri="{FF2B5EF4-FFF2-40B4-BE49-F238E27FC236}">
                <a16:creationId xmlns:a16="http://schemas.microsoft.com/office/drawing/2014/main" id="{A2D690D7-7607-169C-DF39-245FC631AED3}"/>
              </a:ext>
            </a:extLst>
          </p:cNvPr>
          <p:cNvSpPr txBox="1">
            <a:spLocks/>
          </p:cNvSpPr>
          <p:nvPr/>
        </p:nvSpPr>
        <p:spPr>
          <a:xfrm>
            <a:off x="302217" y="1443640"/>
            <a:ext cx="11503960" cy="8116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l" defTabSz="608335" rtl="0" eaLnBrk="1" fontAlgn="base" latinLnBrk="0" hangingPunct="1">
              <a:lnSpc>
                <a:spcPct val="9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011E53"/>
                </a:solidFill>
                <a:effectLst/>
                <a:uLnTx/>
                <a:uFillTx/>
                <a:latin typeface="Arial"/>
                <a:cs typeface="Arial"/>
              </a:rPr>
              <a:t>Data virtualization enables access to physical data from various sources, in a virtual manner, so that the</a:t>
            </a:r>
            <a:br>
              <a:rPr kumimoji="0" lang="en-US" sz="1867" b="0" i="0" u="none" strike="noStrike" kern="0" cap="none" spc="0" normalizeH="0" baseline="0" noProof="0" dirty="0">
                <a:ln>
                  <a:noFill/>
                </a:ln>
                <a:solidFill>
                  <a:srgbClr val="011E53"/>
                </a:solidFill>
                <a:effectLst/>
                <a:uLnTx/>
                <a:uFillTx/>
                <a:latin typeface="Arial"/>
                <a:cs typeface="Arial"/>
              </a:rPr>
            </a:br>
            <a:r>
              <a:rPr kumimoji="0" lang="en-US" sz="1867" b="0" i="0" u="none" strike="noStrike" kern="0" cap="none" spc="0" normalizeH="0" baseline="0" noProof="0" dirty="0">
                <a:ln>
                  <a:noFill/>
                </a:ln>
                <a:solidFill>
                  <a:srgbClr val="011E53"/>
                </a:solidFill>
                <a:effectLst/>
                <a:uLnTx/>
                <a:uFillTx/>
                <a:latin typeface="Arial"/>
                <a:cs typeface="Arial"/>
              </a:rPr>
              <a:t>data can be accessed, manipulated, and analyzed, without needing to know its physical format or location, and without having to move or copy it.</a:t>
            </a:r>
            <a:endParaRPr kumimoji="0" lang="en-US" sz="5096" b="0" i="0" u="none" strike="noStrike" kern="1200" cap="none" spc="0" normalizeH="0" baseline="0" noProof="0" dirty="0">
              <a:ln>
                <a:noFill/>
              </a:ln>
              <a:solidFill>
                <a:srgbClr val="011E53"/>
              </a:solidFill>
              <a:effectLst/>
              <a:uLnTx/>
              <a:uFillTx/>
              <a:latin typeface="Arial"/>
            </a:endParaRPr>
          </a:p>
        </p:txBody>
      </p:sp>
      <p:sp>
        <p:nvSpPr>
          <p:cNvPr id="22" name="Text Placeholder 5">
            <a:extLst>
              <a:ext uri="{FF2B5EF4-FFF2-40B4-BE49-F238E27FC236}">
                <a16:creationId xmlns:a16="http://schemas.microsoft.com/office/drawing/2014/main" id="{1B43390A-9E22-60C7-CB82-1F4908088CA6}"/>
              </a:ext>
            </a:extLst>
          </p:cNvPr>
          <p:cNvSpPr txBox="1">
            <a:spLocks/>
          </p:cNvSpPr>
          <p:nvPr/>
        </p:nvSpPr>
        <p:spPr>
          <a:xfrm>
            <a:off x="363255" y="2497866"/>
            <a:ext cx="6496581" cy="4209691"/>
          </a:xfrm>
          <a:prstGeom prst="rect">
            <a:avLst/>
          </a:prstGeom>
          <a:noFill/>
        </p:spPr>
        <p:txBody>
          <a:bodyPr vert="horz" lIns="91440" tIns="0" rIns="0" bIns="0" rtlCol="0" anchor="t" anchorCtr="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Connect, access, and govern any data without the</a:t>
            </a:r>
            <a:b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b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need for data movement</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Access structured and unstructured disparate data on</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demand, without the need for ETL or creation of copies.</a:t>
            </a: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Abstract complexity from data consumers</a:t>
            </a:r>
            <a:r>
              <a:rPr kumimoji="0" lang="en-US" sz="1600" b="0" i="0" u="none" strike="noStrike" kern="1200" cap="none" spc="0" normalizeH="0" baseline="0" noProof="0" dirty="0">
                <a:ln>
                  <a:noFill/>
                </a:ln>
                <a:solidFill>
                  <a:srgbClr val="0F62FE"/>
                </a:solidFill>
                <a:effectLst/>
                <a:uLnTx/>
                <a:uFillTx/>
                <a:latin typeface="Arial" panose="020B0604020202020204"/>
                <a:cs typeface="Arial" charset="0"/>
              </a:rPr>
              <a:t> </a:t>
            </a:r>
          </a:p>
          <a:p>
            <a:pPr marL="300559" marR="0" lvl="1" indent="-209545"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A virtual semantic layer across all your data sources allows users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to quickly connect to, join, and analyze data from multiple sources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without needing to understand back-end database technologies.</a:t>
            </a: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Create virtual views over multiple data sources</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No need for transformations; create a virtual view of</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required data that can be shared within your organization.</a:t>
            </a:r>
            <a:endParaRPr kumimoji="0" lang="en-US" sz="1400" b="0"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Governance integration and security</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Controlled, governed and secure access to virtual data sets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through native integration with Watson Knowledge Catalog</a:t>
            </a:r>
            <a:r>
              <a:rPr kumimoji="0" lang="en-US" sz="1600" b="0" i="1" u="none" strike="noStrike" kern="1200" cap="none" spc="0" normalizeH="0" baseline="0" noProof="0" dirty="0">
                <a:ln>
                  <a:noFill/>
                </a:ln>
                <a:solidFill>
                  <a:srgbClr val="000000"/>
                </a:solidFill>
                <a:effectLst/>
                <a:uLnTx/>
                <a:uFillTx/>
                <a:latin typeface="Arial" panose="020B0604020202020204"/>
                <a:cs typeface="Arial" charset="0"/>
              </a:rPr>
              <a:t>.</a:t>
            </a:r>
            <a:endParaRPr kumimoji="0" lang="en-US" sz="1600" b="0" i="0" u="none" strike="noStrike" kern="1200" cap="none" spc="0" normalizeH="0" baseline="0" noProof="0" dirty="0">
              <a:ln>
                <a:noFill/>
              </a:ln>
              <a:solidFill>
                <a:srgbClr val="000000"/>
              </a:solidFill>
              <a:effectLst/>
              <a:uLnTx/>
              <a:uFillTx/>
              <a:latin typeface="Arial" panose="020B0604020202020204"/>
              <a:cs typeface="Arial" charset="0"/>
            </a:endParaRPr>
          </a:p>
        </p:txBody>
      </p:sp>
      <p:sp>
        <p:nvSpPr>
          <p:cNvPr id="23" name="Cylinder 22">
            <a:extLst>
              <a:ext uri="{FF2B5EF4-FFF2-40B4-BE49-F238E27FC236}">
                <a16:creationId xmlns:a16="http://schemas.microsoft.com/office/drawing/2014/main" id="{64E3753E-F0AC-3589-DEF1-A065F04CFE9A}"/>
              </a:ext>
            </a:extLst>
          </p:cNvPr>
          <p:cNvSpPr/>
          <p:nvPr/>
        </p:nvSpPr>
        <p:spPr bwMode="auto">
          <a:xfrm>
            <a:off x="7138372" y="3164139"/>
            <a:ext cx="4470081" cy="963737"/>
          </a:xfrm>
          <a:prstGeom prst="can">
            <a:avLst>
              <a:gd name="adj" fmla="val 21403"/>
            </a:avLst>
          </a:prstGeom>
          <a:solidFill>
            <a:srgbClr val="F2F2F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CA"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4" name="Flowchart: Magnetic Disk 23">
            <a:extLst>
              <a:ext uri="{FF2B5EF4-FFF2-40B4-BE49-F238E27FC236}">
                <a16:creationId xmlns:a16="http://schemas.microsoft.com/office/drawing/2014/main" id="{1EE2DFDD-A0D6-9E38-2A07-699373E7E733}"/>
              </a:ext>
            </a:extLst>
          </p:cNvPr>
          <p:cNvSpPr/>
          <p:nvPr/>
        </p:nvSpPr>
        <p:spPr bwMode="auto">
          <a:xfrm>
            <a:off x="10362860" y="4792950"/>
            <a:ext cx="1219199" cy="1616035"/>
          </a:xfrm>
          <a:prstGeom prst="flowChartMagneticDisk">
            <a:avLst/>
          </a:prstGeom>
          <a:solidFill>
            <a:schemeClr val="accent5">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5" name="Flowchart: Magnetic Disk 24">
            <a:extLst>
              <a:ext uri="{FF2B5EF4-FFF2-40B4-BE49-F238E27FC236}">
                <a16:creationId xmlns:a16="http://schemas.microsoft.com/office/drawing/2014/main" id="{E3A5257A-377B-B1E6-FB73-DCF265133FD6}"/>
              </a:ext>
            </a:extLst>
          </p:cNvPr>
          <p:cNvSpPr/>
          <p:nvPr/>
        </p:nvSpPr>
        <p:spPr bwMode="auto">
          <a:xfrm>
            <a:off x="8759873" y="4792951"/>
            <a:ext cx="1219199" cy="1616035"/>
          </a:xfrm>
          <a:prstGeom prst="flowChartMagneticDisk">
            <a:avLst/>
          </a:prstGeom>
          <a:solidFill>
            <a:schemeClr val="accent3">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6" name="Flowchart: Magnetic Disk 25">
            <a:extLst>
              <a:ext uri="{FF2B5EF4-FFF2-40B4-BE49-F238E27FC236}">
                <a16:creationId xmlns:a16="http://schemas.microsoft.com/office/drawing/2014/main" id="{DCB4DAA5-37B2-0EB3-1379-2844B470DC3E}"/>
              </a:ext>
            </a:extLst>
          </p:cNvPr>
          <p:cNvSpPr/>
          <p:nvPr/>
        </p:nvSpPr>
        <p:spPr bwMode="auto">
          <a:xfrm>
            <a:off x="7156887" y="4792952"/>
            <a:ext cx="1219199" cy="1616035"/>
          </a:xfrm>
          <a:prstGeom prst="flowChartMagneticDisk">
            <a:avLst/>
          </a:prstGeom>
          <a:solidFill>
            <a:schemeClr val="accent1">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7" name="Picture 6" descr="table.png">
            <a:extLst>
              <a:ext uri="{FF2B5EF4-FFF2-40B4-BE49-F238E27FC236}">
                <a16:creationId xmlns:a16="http://schemas.microsoft.com/office/drawing/2014/main" id="{65940B1F-86A5-0116-7A3F-C89CE6133C96}"/>
              </a:ext>
            </a:extLst>
          </p:cNvPr>
          <p:cNvPicPr>
            <a:picLocks noChangeAspect="1"/>
          </p:cNvPicPr>
          <p:nvPr/>
        </p:nvPicPr>
        <p:blipFill>
          <a:blip r:embed="rId2">
            <a:duotone>
              <a:schemeClr val="accent1">
                <a:shade val="45000"/>
                <a:satMod val="135000"/>
              </a:schemeClr>
              <a:prstClr val="white"/>
            </a:duotone>
          </a:blip>
          <a:stretch>
            <a:fillRect/>
          </a:stretch>
        </p:blipFill>
        <p:spPr>
          <a:xfrm>
            <a:off x="7372408" y="5407685"/>
            <a:ext cx="776869" cy="776869"/>
          </a:xfrm>
          <a:prstGeom prst="rect">
            <a:avLst/>
          </a:prstGeom>
        </p:spPr>
      </p:pic>
      <p:pic>
        <p:nvPicPr>
          <p:cNvPr id="28" name="Picture 6" descr="table.png">
            <a:extLst>
              <a:ext uri="{FF2B5EF4-FFF2-40B4-BE49-F238E27FC236}">
                <a16:creationId xmlns:a16="http://schemas.microsoft.com/office/drawing/2014/main" id="{4CDE4E70-DAE6-0AB4-4CE7-E3975AD70A75}"/>
              </a:ext>
            </a:extLst>
          </p:cNvPr>
          <p:cNvPicPr>
            <a:picLocks noChangeAspect="1"/>
          </p:cNvPicPr>
          <p:nvPr/>
        </p:nvPicPr>
        <p:blipFill>
          <a:blip r:embed="rId2">
            <a:duotone>
              <a:schemeClr val="accent3">
                <a:shade val="45000"/>
                <a:satMod val="135000"/>
              </a:schemeClr>
              <a:prstClr val="white"/>
            </a:duotone>
          </a:blip>
          <a:stretch>
            <a:fillRect/>
          </a:stretch>
        </p:blipFill>
        <p:spPr>
          <a:xfrm>
            <a:off x="8988993" y="5407685"/>
            <a:ext cx="776869" cy="776869"/>
          </a:xfrm>
          <a:prstGeom prst="rect">
            <a:avLst/>
          </a:prstGeom>
        </p:spPr>
      </p:pic>
      <p:pic>
        <p:nvPicPr>
          <p:cNvPr id="29" name="Picture 6" descr="table.png">
            <a:extLst>
              <a:ext uri="{FF2B5EF4-FFF2-40B4-BE49-F238E27FC236}">
                <a16:creationId xmlns:a16="http://schemas.microsoft.com/office/drawing/2014/main" id="{16D3DAF4-955F-DC0A-FC0E-7AEE8CF74FCD}"/>
              </a:ext>
            </a:extLst>
          </p:cNvPr>
          <p:cNvPicPr>
            <a:picLocks noChangeAspect="1"/>
          </p:cNvPicPr>
          <p:nvPr/>
        </p:nvPicPr>
        <p:blipFill>
          <a:blip r:embed="rId2">
            <a:duotone>
              <a:schemeClr val="accent5">
                <a:shade val="45000"/>
                <a:satMod val="135000"/>
              </a:schemeClr>
              <a:prstClr val="white"/>
            </a:duotone>
          </a:blip>
          <a:stretch>
            <a:fillRect/>
          </a:stretch>
        </p:blipFill>
        <p:spPr>
          <a:xfrm>
            <a:off x="10606260" y="5407683"/>
            <a:ext cx="776869" cy="776869"/>
          </a:xfrm>
          <a:prstGeom prst="rect">
            <a:avLst/>
          </a:prstGeom>
        </p:spPr>
      </p:pic>
      <p:cxnSp>
        <p:nvCxnSpPr>
          <p:cNvPr id="30" name="Straight Arrow Connector 29">
            <a:extLst>
              <a:ext uri="{FF2B5EF4-FFF2-40B4-BE49-F238E27FC236}">
                <a16:creationId xmlns:a16="http://schemas.microsoft.com/office/drawing/2014/main" id="{8936C718-3717-1893-4007-0F1269961A62}"/>
              </a:ext>
            </a:extLst>
          </p:cNvPr>
          <p:cNvCxnSpPr/>
          <p:nvPr/>
        </p:nvCxnSpPr>
        <p:spPr bwMode="auto">
          <a:xfrm flipV="1">
            <a:off x="7932825" y="4124363"/>
            <a:ext cx="104076" cy="64862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EFE4ED-71B8-A2B3-8EFA-E92A62BC386A}"/>
              </a:ext>
            </a:extLst>
          </p:cNvPr>
          <p:cNvCxnSpPr>
            <a:cxnSpLocks/>
          </p:cNvCxnSpPr>
          <p:nvPr/>
        </p:nvCxnSpPr>
        <p:spPr bwMode="auto">
          <a:xfrm flipV="1">
            <a:off x="9375010" y="4158918"/>
            <a:ext cx="0" cy="59163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D4AF82E-AB6F-9E5E-955C-073F5B19AFDA}"/>
              </a:ext>
            </a:extLst>
          </p:cNvPr>
          <p:cNvCxnSpPr>
            <a:cxnSpLocks/>
          </p:cNvCxnSpPr>
          <p:nvPr/>
        </p:nvCxnSpPr>
        <p:spPr bwMode="auto">
          <a:xfrm flipH="1" flipV="1">
            <a:off x="10676190" y="4124363"/>
            <a:ext cx="119811" cy="633461"/>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6" descr="table.png">
            <a:extLst>
              <a:ext uri="{FF2B5EF4-FFF2-40B4-BE49-F238E27FC236}">
                <a16:creationId xmlns:a16="http://schemas.microsoft.com/office/drawing/2014/main" id="{6FE8C84C-0DA1-47C2-AE47-D6DEB07124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7827641" y="3431406"/>
            <a:ext cx="479504" cy="479504"/>
          </a:xfrm>
          <a:prstGeom prst="rect">
            <a:avLst/>
          </a:prstGeom>
        </p:spPr>
      </p:pic>
      <p:pic>
        <p:nvPicPr>
          <p:cNvPr id="34" name="Picture 6" descr="table.png">
            <a:extLst>
              <a:ext uri="{FF2B5EF4-FFF2-40B4-BE49-F238E27FC236}">
                <a16:creationId xmlns:a16="http://schemas.microsoft.com/office/drawing/2014/main" id="{3B3FE452-1254-F079-C9BD-D8ED9CC061F7}"/>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9136231" y="3431406"/>
            <a:ext cx="479504" cy="479504"/>
          </a:xfrm>
          <a:prstGeom prst="rect">
            <a:avLst/>
          </a:prstGeom>
        </p:spPr>
      </p:pic>
      <p:pic>
        <p:nvPicPr>
          <p:cNvPr id="35" name="Picture 6" descr="table.png">
            <a:extLst>
              <a:ext uri="{FF2B5EF4-FFF2-40B4-BE49-F238E27FC236}">
                <a16:creationId xmlns:a16="http://schemas.microsoft.com/office/drawing/2014/main" id="{3EFD6A34-80BD-2ACC-7593-F5F39A2C917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10444822" y="3431406"/>
            <a:ext cx="479504" cy="479504"/>
          </a:xfrm>
          <a:prstGeom prst="rect">
            <a:avLst/>
          </a:prstGeom>
        </p:spPr>
      </p:pic>
      <p:sp>
        <p:nvSpPr>
          <p:cNvPr id="36" name="Title 5">
            <a:extLst>
              <a:ext uri="{FF2B5EF4-FFF2-40B4-BE49-F238E27FC236}">
                <a16:creationId xmlns:a16="http://schemas.microsoft.com/office/drawing/2014/main" id="{B2244DF4-4598-E9BD-FC16-6A4D8F767712}"/>
              </a:ext>
            </a:extLst>
          </p:cNvPr>
          <p:cNvSpPr txBox="1">
            <a:spLocks/>
          </p:cNvSpPr>
          <p:nvPr/>
        </p:nvSpPr>
        <p:spPr>
          <a:xfrm>
            <a:off x="8373963" y="6521812"/>
            <a:ext cx="2039624" cy="3361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ctr" defTabSz="914598" rtl="0" eaLnBrk="1" fontAlgn="base" latinLnBrk="0" hangingPunct="1">
              <a:lnSpc>
                <a:spcPct val="9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Arial"/>
                <a:cs typeface="Arial"/>
              </a:rPr>
              <a:t>Physical Tables </a:t>
            </a:r>
            <a:endParaRPr kumimoji="0" lang="en-US" sz="1800" b="0" i="0" u="none" strike="noStrike" kern="1200" cap="none" spc="0" normalizeH="0" baseline="0" noProof="0" dirty="0">
              <a:ln>
                <a:noFill/>
              </a:ln>
              <a:solidFill>
                <a:srgbClr val="000000"/>
              </a:solidFill>
              <a:effectLst/>
              <a:uLnTx/>
              <a:uFillTx/>
              <a:latin typeface="Arial"/>
              <a:cs typeface="Arial"/>
            </a:endParaRPr>
          </a:p>
        </p:txBody>
      </p:sp>
      <p:sp>
        <p:nvSpPr>
          <p:cNvPr id="37" name="Title 5">
            <a:extLst>
              <a:ext uri="{FF2B5EF4-FFF2-40B4-BE49-F238E27FC236}">
                <a16:creationId xmlns:a16="http://schemas.microsoft.com/office/drawing/2014/main" id="{457AA602-C6D9-8CFE-9D18-4C1C2264B844}"/>
              </a:ext>
            </a:extLst>
          </p:cNvPr>
          <p:cNvSpPr txBox="1">
            <a:spLocks/>
          </p:cNvSpPr>
          <p:nvPr/>
        </p:nvSpPr>
        <p:spPr>
          <a:xfrm>
            <a:off x="7661310" y="3891906"/>
            <a:ext cx="3427416" cy="18739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ctr" defTabSz="914598" rtl="0" eaLnBrk="1" fontAlgn="base" latinLnBrk="0" hangingPunct="1">
              <a:lnSpc>
                <a:spcPct val="90000"/>
              </a:lnSpc>
              <a:spcBef>
                <a:spcPct val="0"/>
              </a:spcBef>
              <a:spcAft>
                <a:spcPct val="0"/>
              </a:spcAft>
              <a:buClrTx/>
              <a:buSzTx/>
              <a:buFontTx/>
              <a:buNone/>
              <a:tabLst/>
              <a:defRPr/>
            </a:pPr>
            <a:r>
              <a:rPr kumimoji="0" lang="en-CA" sz="1333" b="0" i="1" u="none" strike="noStrike" kern="1200" cap="none" spc="0" normalizeH="0" baseline="0" noProof="0" dirty="0">
                <a:ln>
                  <a:noFill/>
                </a:ln>
                <a:solidFill>
                  <a:srgbClr val="000000"/>
                </a:solidFill>
                <a:effectLst/>
                <a:uLnTx/>
                <a:uFillTx/>
                <a:latin typeface="Arial"/>
                <a:cs typeface="Arial"/>
              </a:rPr>
              <a:t>Virtual Tables represent the physical data</a:t>
            </a:r>
            <a:endParaRPr kumimoji="0" lang="en-US" sz="1333" b="0" i="1" u="none" strike="noStrike" kern="1200" cap="none" spc="0" normalizeH="0" baseline="0" noProof="0" dirty="0">
              <a:ln>
                <a:noFill/>
              </a:ln>
              <a:solidFill>
                <a:srgbClr val="000000"/>
              </a:solidFill>
              <a:effectLst/>
              <a:uLnTx/>
              <a:uFillTx/>
              <a:latin typeface="Arial"/>
              <a:cs typeface="Arial"/>
            </a:endParaRPr>
          </a:p>
        </p:txBody>
      </p:sp>
      <p:pic>
        <p:nvPicPr>
          <p:cNvPr id="38" name="Picture 37" descr="Shape&#10;&#10;Description automatically generated with low confidence">
            <a:extLst>
              <a:ext uri="{FF2B5EF4-FFF2-40B4-BE49-F238E27FC236}">
                <a16:creationId xmlns:a16="http://schemas.microsoft.com/office/drawing/2014/main" id="{3ED12310-6A12-267D-93B8-FC9B5B93BEF7}"/>
              </a:ext>
            </a:extLst>
          </p:cNvPr>
          <p:cNvPicPr>
            <a:picLocks noChangeAspect="1"/>
          </p:cNvPicPr>
          <p:nvPr/>
        </p:nvPicPr>
        <p:blipFill>
          <a:blip r:embed="rId7"/>
          <a:stretch>
            <a:fillRect/>
          </a:stretch>
        </p:blipFill>
        <p:spPr>
          <a:xfrm>
            <a:off x="8896659" y="1935775"/>
            <a:ext cx="943777" cy="943777"/>
          </a:xfrm>
          <a:prstGeom prst="rect">
            <a:avLst/>
          </a:prstGeom>
        </p:spPr>
      </p:pic>
      <p:sp>
        <p:nvSpPr>
          <p:cNvPr id="39" name="TextBox 38">
            <a:extLst>
              <a:ext uri="{FF2B5EF4-FFF2-40B4-BE49-F238E27FC236}">
                <a16:creationId xmlns:a16="http://schemas.microsoft.com/office/drawing/2014/main" id="{DD0AAE9F-5276-FBA9-8C12-2B5A3FB72C71}"/>
              </a:ext>
            </a:extLst>
          </p:cNvPr>
          <p:cNvSpPr txBox="1"/>
          <p:nvPr/>
        </p:nvSpPr>
        <p:spPr>
          <a:xfrm>
            <a:off x="7081862" y="2776095"/>
            <a:ext cx="4570482" cy="318100"/>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2D9C"/>
                </a:solidFill>
                <a:effectLst/>
                <a:uLnTx/>
                <a:uFillTx/>
                <a:latin typeface="Arial" panose="020B0604020202020204"/>
                <a:ea typeface="+mn-ea"/>
                <a:cs typeface="Arial" charset="0"/>
              </a:rPr>
              <a:t>Appears as if all tables are in the same database </a:t>
            </a:r>
          </a:p>
        </p:txBody>
      </p:sp>
    </p:spTree>
    <p:extLst>
      <p:ext uri="{BB962C8B-B14F-4D97-AF65-F5344CB8AC3E}">
        <p14:creationId xmlns:p14="http://schemas.microsoft.com/office/powerpoint/2010/main" val="1214681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348D3-6340-AAA7-E2B8-951D9126CBA6}"/>
              </a:ext>
            </a:extLst>
          </p:cNvPr>
          <p:cNvSpPr>
            <a:spLocks noGrp="1"/>
          </p:cNvSpPr>
          <p:nvPr>
            <p:ph idx="1"/>
          </p:nvPr>
        </p:nvSpPr>
        <p:spPr/>
        <p:txBody>
          <a:bodyPr/>
          <a:lstStyle/>
          <a:p>
            <a:r>
              <a:rPr lang="en-SG" dirty="0"/>
              <a:t>With respect to the contents of this notebook, </a:t>
            </a:r>
            <a:r>
              <a:rPr lang="en-SG" b="1" dirty="0"/>
              <a:t>Section #1</a:t>
            </a:r>
            <a:r>
              <a:rPr lang="en-SG" dirty="0"/>
              <a:t> includes cells with code to import needed Python libraries, setup connection variables, connect to Watson Query, and run a query to verify the connection was successful</a:t>
            </a:r>
            <a:endParaRPr lang="en-US" dirty="0"/>
          </a:p>
        </p:txBody>
      </p:sp>
      <p:sp>
        <p:nvSpPr>
          <p:cNvPr id="3" name="Title 2">
            <a:extLst>
              <a:ext uri="{FF2B5EF4-FFF2-40B4-BE49-F238E27FC236}">
                <a16:creationId xmlns:a16="http://schemas.microsoft.com/office/drawing/2014/main" id="{D1C87866-1DD6-F52B-1EA6-4F2FA0B0B825}"/>
              </a:ext>
            </a:extLst>
          </p:cNvPr>
          <p:cNvSpPr>
            <a:spLocks noGrp="1"/>
          </p:cNvSpPr>
          <p:nvPr>
            <p:ph type="title"/>
          </p:nvPr>
        </p:nvSpPr>
        <p:spPr/>
        <p:txBody>
          <a:bodyPr/>
          <a:lstStyle/>
          <a:p>
            <a:r>
              <a:rPr lang="en-US" dirty="0"/>
              <a:t>Data Virtualization </a:t>
            </a:r>
          </a:p>
        </p:txBody>
      </p:sp>
      <p:pic>
        <p:nvPicPr>
          <p:cNvPr id="5" name="Picture 4" descr="A screenshot of a computer&#10;&#10;Description automatically generated with low confidence">
            <a:extLst>
              <a:ext uri="{FF2B5EF4-FFF2-40B4-BE49-F238E27FC236}">
                <a16:creationId xmlns:a16="http://schemas.microsoft.com/office/drawing/2014/main" id="{E913120F-0AEA-D4CF-FDAD-39DDBED42E5D}"/>
              </a:ext>
            </a:extLst>
          </p:cNvPr>
          <p:cNvPicPr>
            <a:picLocks noChangeAspect="1"/>
          </p:cNvPicPr>
          <p:nvPr/>
        </p:nvPicPr>
        <p:blipFill>
          <a:blip r:embed="rId2"/>
          <a:stretch>
            <a:fillRect/>
          </a:stretch>
        </p:blipFill>
        <p:spPr>
          <a:xfrm>
            <a:off x="478996" y="2332921"/>
            <a:ext cx="10868910" cy="4142020"/>
          </a:xfrm>
          <a:prstGeom prst="rect">
            <a:avLst/>
          </a:prstGeom>
        </p:spPr>
      </p:pic>
    </p:spTree>
    <p:extLst>
      <p:ext uri="{BB962C8B-B14F-4D97-AF65-F5344CB8AC3E}">
        <p14:creationId xmlns:p14="http://schemas.microsoft.com/office/powerpoint/2010/main" val="279384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B00871-2DF3-F0A1-8D79-91AC4C4E8DBE}"/>
              </a:ext>
            </a:extLst>
          </p:cNvPr>
          <p:cNvSpPr>
            <a:spLocks noGrp="1"/>
          </p:cNvSpPr>
          <p:nvPr>
            <p:ph idx="1"/>
          </p:nvPr>
        </p:nvSpPr>
        <p:spPr/>
        <p:txBody>
          <a:bodyPr/>
          <a:lstStyle/>
          <a:p>
            <a:r>
              <a:rPr lang="en-SG" dirty="0"/>
              <a:t>The primary capability of data virtualization in Watson Query is to virtualize data sources so that data can remain in-place while it is accessed through a single framework. However, as a way to improve query performance, a cache can be created locally to store query results. When subsequent queries are executed, the query engine will automatically determine whether data can be served from a cache rather than the base data source(s), resulting in improved query performance. In fact, Watson Query can recommend caches that would improve query performance, and even write the SQL to create them, based on query history. Caches can be refreshed frequently (every hour, for example) to ensure the cached data remains current.</a:t>
            </a:r>
          </a:p>
          <a:p>
            <a:endParaRPr lang="en-SG" dirty="0"/>
          </a:p>
          <a:p>
            <a:pPr>
              <a:buFont typeface="+mj-lt"/>
              <a:buAutoNum type="arabicPeriod"/>
            </a:pPr>
            <a:r>
              <a:rPr lang="en-SG" dirty="0"/>
              <a:t>Open a new browser window and log in to </a:t>
            </a:r>
            <a:r>
              <a:rPr lang="en-SG" dirty="0">
                <a:hlinkClick r:id="rId2"/>
              </a:rPr>
              <a:t>Cloud Pak for Data as a Service</a:t>
            </a:r>
            <a:r>
              <a:rPr lang="en-SG" dirty="0"/>
              <a:t>.</a:t>
            </a:r>
          </a:p>
          <a:p>
            <a:pPr>
              <a:buFont typeface="+mj-lt"/>
              <a:buAutoNum type="arabicPeriod"/>
            </a:pPr>
            <a:r>
              <a:rPr lang="en-SG" dirty="0"/>
              <a:t>Click the </a:t>
            </a:r>
            <a:r>
              <a:rPr lang="en-SG" b="1" dirty="0"/>
              <a:t>Navigation (hamburger)</a:t>
            </a:r>
            <a:r>
              <a:rPr lang="en-SG" dirty="0"/>
              <a:t> icon in the upper-left corner and select </a:t>
            </a:r>
            <a:r>
              <a:rPr lang="en-SG" b="1" dirty="0"/>
              <a:t>Data &gt; Data virtualization</a:t>
            </a:r>
            <a:r>
              <a:rPr lang="en-SG" dirty="0"/>
              <a:t>.</a:t>
            </a:r>
          </a:p>
          <a:p>
            <a:pPr>
              <a:buFont typeface="+mj-lt"/>
              <a:buAutoNum type="arabicPeriod"/>
            </a:pPr>
            <a:r>
              <a:rPr lang="en-SG" dirty="0"/>
              <a:t>Select </a:t>
            </a:r>
            <a:r>
              <a:rPr lang="en-SG" b="1" dirty="0"/>
              <a:t>Virtualization &gt; Cache management</a:t>
            </a:r>
            <a:r>
              <a:rPr lang="en-SG" dirty="0"/>
              <a:t> from the side menu. This option is only visible to users with the </a:t>
            </a:r>
            <a:r>
              <a:rPr lang="en-SG" i="1" dirty="0"/>
              <a:t>Manager</a:t>
            </a:r>
            <a:r>
              <a:rPr lang="en-SG" dirty="0"/>
              <a:t> role, which you have.</a:t>
            </a:r>
          </a:p>
          <a:p>
            <a:endParaRPr lang="en-US" dirty="0"/>
          </a:p>
        </p:txBody>
      </p:sp>
      <p:sp>
        <p:nvSpPr>
          <p:cNvPr id="3" name="Title 2">
            <a:extLst>
              <a:ext uri="{FF2B5EF4-FFF2-40B4-BE49-F238E27FC236}">
                <a16:creationId xmlns:a16="http://schemas.microsoft.com/office/drawing/2014/main" id="{C71C2B78-4B23-F5F6-DE73-DD79DD23AD93}"/>
              </a:ext>
            </a:extLst>
          </p:cNvPr>
          <p:cNvSpPr>
            <a:spLocks noGrp="1"/>
          </p:cNvSpPr>
          <p:nvPr>
            <p:ph type="title"/>
          </p:nvPr>
        </p:nvSpPr>
        <p:spPr/>
        <p:txBody>
          <a:bodyPr/>
          <a:lstStyle/>
          <a:p>
            <a:r>
              <a:rPr lang="en-SG" b="1" dirty="0"/>
              <a:t>Data Caching</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EDEC39E-09F4-050E-99D6-F22CF00F077B}"/>
              </a:ext>
            </a:extLst>
          </p:cNvPr>
          <p:cNvPicPr>
            <a:picLocks noChangeAspect="1"/>
          </p:cNvPicPr>
          <p:nvPr/>
        </p:nvPicPr>
        <p:blipFill>
          <a:blip r:embed="rId3"/>
          <a:stretch>
            <a:fillRect/>
          </a:stretch>
        </p:blipFill>
        <p:spPr>
          <a:xfrm>
            <a:off x="529661" y="4114189"/>
            <a:ext cx="7453359" cy="2363421"/>
          </a:xfrm>
          <a:prstGeom prst="rect">
            <a:avLst/>
          </a:prstGeom>
        </p:spPr>
      </p:pic>
    </p:spTree>
    <p:extLst>
      <p:ext uri="{BB962C8B-B14F-4D97-AF65-F5344CB8AC3E}">
        <p14:creationId xmlns:p14="http://schemas.microsoft.com/office/powerpoint/2010/main" val="3264764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16540-F01D-935B-1789-17A2FC377FBF}"/>
              </a:ext>
            </a:extLst>
          </p:cNvPr>
          <p:cNvSpPr>
            <a:spLocks noGrp="1"/>
          </p:cNvSpPr>
          <p:nvPr>
            <p:ph idx="1"/>
          </p:nvPr>
        </p:nvSpPr>
        <p:spPr/>
        <p:txBody>
          <a:bodyPr/>
          <a:lstStyle/>
          <a:p>
            <a:r>
              <a:rPr lang="en-SG" dirty="0"/>
              <a:t>On the </a:t>
            </a:r>
            <a:r>
              <a:rPr lang="en-SG" b="1" dirty="0"/>
              <a:t>Cache management</a:t>
            </a:r>
            <a:r>
              <a:rPr lang="en-SG" dirty="0"/>
              <a:t> page you can create and manage data caches, as well as monitor the storage utilization and responsiveness of your caches.</a:t>
            </a:r>
          </a:p>
          <a:p>
            <a:r>
              <a:rPr lang="en-SG" b="1" dirty="0"/>
              <a:t>Cache storage</a:t>
            </a:r>
            <a:r>
              <a:rPr lang="en-SG" dirty="0"/>
              <a:t> information is visible in the upper-left portion of the screen. This includes the amount of storage used for both </a:t>
            </a:r>
            <a:r>
              <a:rPr lang="en-SG" i="1" dirty="0"/>
              <a:t>active</a:t>
            </a:r>
            <a:r>
              <a:rPr lang="en-SG" dirty="0"/>
              <a:t> and </a:t>
            </a:r>
            <a:r>
              <a:rPr lang="en-SG" i="1" dirty="0"/>
              <a:t>inactive</a:t>
            </a:r>
            <a:r>
              <a:rPr lang="en-SG" dirty="0"/>
              <a:t> caches. Query optimization considers only active caches for improving the performance of queries. Inactive caches are caches that have been deactivated and can't be used for query optimization.</a:t>
            </a:r>
          </a:p>
          <a:p>
            <a:r>
              <a:rPr lang="en-SG" dirty="0"/>
              <a:t>The upper-right portion of the screen shows query </a:t>
            </a:r>
            <a:r>
              <a:rPr lang="en-SG" b="1" dirty="0"/>
              <a:t>responsiveness</a:t>
            </a:r>
            <a:r>
              <a:rPr lang="en-SG" dirty="0"/>
              <a:t>. Here you can monitor how many queries ran in a specific execution time period. You can also compare the responsiveness of queries that use data caches and queries that do not use data caches.</a:t>
            </a:r>
          </a:p>
          <a:p>
            <a:r>
              <a:rPr lang="en-SG" dirty="0"/>
              <a:t>Active data caches can be viewed and managed in the </a:t>
            </a:r>
            <a:r>
              <a:rPr lang="en-SG" b="1" dirty="0"/>
              <a:t>Active data caches</a:t>
            </a:r>
            <a:r>
              <a:rPr lang="en-SG" dirty="0"/>
              <a:t> tab at the bottom of the screen. Caches that have been deactivated are listed in the </a:t>
            </a:r>
            <a:r>
              <a:rPr lang="en-SG" b="1" dirty="0"/>
              <a:t>Inactive data caches</a:t>
            </a:r>
            <a:r>
              <a:rPr lang="en-SG" dirty="0"/>
              <a:t> tab. Cache recommendations made by Watson Query can be found in the </a:t>
            </a:r>
            <a:r>
              <a:rPr lang="en-SG" b="1" dirty="0"/>
              <a:t>Recommended data caches</a:t>
            </a:r>
            <a:r>
              <a:rPr lang="en-SG" dirty="0"/>
              <a:t> tab.</a:t>
            </a:r>
          </a:p>
          <a:p>
            <a:r>
              <a:rPr lang="en-SG" dirty="0"/>
              <a:t>Select the </a:t>
            </a:r>
            <a:r>
              <a:rPr lang="en-SG" b="1" dirty="0"/>
              <a:t>Recommended data caches</a:t>
            </a:r>
            <a:r>
              <a:rPr lang="en-SG" dirty="0"/>
              <a:t> tab.</a:t>
            </a:r>
          </a:p>
          <a:p>
            <a:endParaRPr lang="en-US" dirty="0"/>
          </a:p>
        </p:txBody>
      </p:sp>
      <p:sp>
        <p:nvSpPr>
          <p:cNvPr id="3" name="Title 2">
            <a:extLst>
              <a:ext uri="{FF2B5EF4-FFF2-40B4-BE49-F238E27FC236}">
                <a16:creationId xmlns:a16="http://schemas.microsoft.com/office/drawing/2014/main" id="{A2D45DA8-A7AD-985D-D3B6-8555B79C6D9D}"/>
              </a:ext>
            </a:extLst>
          </p:cNvPr>
          <p:cNvSpPr>
            <a:spLocks noGrp="1"/>
          </p:cNvSpPr>
          <p:nvPr>
            <p:ph type="title"/>
          </p:nvPr>
        </p:nvSpPr>
        <p:spPr/>
        <p:txBody>
          <a:bodyPr/>
          <a:lstStyle/>
          <a:p>
            <a:r>
              <a:rPr lang="en-SG" b="1" dirty="0"/>
              <a:t>Data Caching</a:t>
            </a:r>
            <a:endParaRPr lang="en-US" dirty="0"/>
          </a:p>
        </p:txBody>
      </p:sp>
      <p:pic>
        <p:nvPicPr>
          <p:cNvPr id="5" name="Picture 4" descr="A screenshot of a chat&#10;&#10;Description automatically generated with medium confidence">
            <a:extLst>
              <a:ext uri="{FF2B5EF4-FFF2-40B4-BE49-F238E27FC236}">
                <a16:creationId xmlns:a16="http://schemas.microsoft.com/office/drawing/2014/main" id="{D41210D3-C02C-73C9-A9C8-E8B9C2BDFC87}"/>
              </a:ext>
            </a:extLst>
          </p:cNvPr>
          <p:cNvPicPr>
            <a:picLocks noChangeAspect="1"/>
          </p:cNvPicPr>
          <p:nvPr/>
        </p:nvPicPr>
        <p:blipFill>
          <a:blip r:embed="rId2"/>
          <a:stretch>
            <a:fillRect/>
          </a:stretch>
        </p:blipFill>
        <p:spPr>
          <a:xfrm>
            <a:off x="729465" y="4307942"/>
            <a:ext cx="7772400" cy="1975916"/>
          </a:xfrm>
          <a:prstGeom prst="rect">
            <a:avLst/>
          </a:prstGeom>
        </p:spPr>
      </p:pic>
    </p:spTree>
    <p:extLst>
      <p:ext uri="{BB962C8B-B14F-4D97-AF65-F5344CB8AC3E}">
        <p14:creationId xmlns:p14="http://schemas.microsoft.com/office/powerpoint/2010/main" val="360254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CE6CE-8F46-129D-B0B0-692703AA7C24}"/>
              </a:ext>
            </a:extLst>
          </p:cNvPr>
          <p:cNvSpPr>
            <a:spLocks noGrp="1"/>
          </p:cNvSpPr>
          <p:nvPr>
            <p:ph idx="1"/>
          </p:nvPr>
        </p:nvSpPr>
        <p:spPr>
          <a:xfrm>
            <a:off x="363256" y="1290251"/>
            <a:ext cx="11442921" cy="4574540"/>
          </a:xfrm>
        </p:spPr>
        <p:txBody>
          <a:bodyPr/>
          <a:lstStyle/>
          <a:p>
            <a:r>
              <a:rPr lang="en-SG" sz="1100" b="1" dirty="0"/>
              <a:t>To improve query performance:</a:t>
            </a:r>
            <a:endParaRPr lang="en-SG" sz="1100" dirty="0"/>
          </a:p>
          <a:p>
            <a:pPr marL="9525" indent="-9525"/>
            <a:r>
              <a:rPr lang="en-SG" sz="1100" dirty="0"/>
              <a:t> </a:t>
            </a:r>
            <a:r>
              <a:rPr lang="en-SG" sz="1000" dirty="0"/>
              <a:t>- Cache can be created locally to store query results.</a:t>
            </a:r>
            <a:br>
              <a:rPr lang="en-SG" sz="1000" dirty="0"/>
            </a:br>
            <a:br>
              <a:rPr lang="en-SG" sz="1000" dirty="0"/>
            </a:br>
            <a:r>
              <a:rPr lang="en-SG" sz="1000" dirty="0"/>
              <a:t> - query engine will automatically determine whether data can be served from a cache rather than the base data source(s), resulting in </a:t>
            </a:r>
            <a:br>
              <a:rPr lang="en-SG" sz="1000" dirty="0"/>
            </a:br>
            <a:r>
              <a:rPr lang="en-SG" sz="1000" dirty="0"/>
              <a:t>    improved query performance.</a:t>
            </a:r>
            <a:br>
              <a:rPr lang="en-SG" sz="1000" dirty="0"/>
            </a:br>
            <a:br>
              <a:rPr lang="en-SG" sz="1000" dirty="0"/>
            </a:br>
            <a:r>
              <a:rPr lang="en-SG" sz="1000" dirty="0"/>
              <a:t>- Watson Query can recommend caches that would improve query performance, and even write the SQL to create them, based on query </a:t>
            </a:r>
            <a:br>
              <a:rPr lang="en-SG" sz="1000" dirty="0"/>
            </a:br>
            <a:r>
              <a:rPr lang="en-SG" sz="1000" dirty="0"/>
              <a:t>   history.</a:t>
            </a:r>
            <a:br>
              <a:rPr lang="en-SG" sz="1000" dirty="0"/>
            </a:br>
            <a:br>
              <a:rPr lang="en-SG" sz="1000" dirty="0"/>
            </a:br>
            <a:r>
              <a:rPr lang="en-SG" sz="1000" dirty="0"/>
              <a:t>- Caches can be refreshed frequently (every hour, for example) to ensure the cached data remains current.</a:t>
            </a:r>
            <a:br>
              <a:rPr lang="en-SG" sz="1000" dirty="0"/>
            </a:br>
            <a:br>
              <a:rPr lang="en-SG" sz="1000" dirty="0"/>
            </a:br>
            <a:r>
              <a:rPr lang="en-SG" sz="1000" dirty="0"/>
              <a:t>- On </a:t>
            </a:r>
            <a:r>
              <a:rPr lang="en-SG" sz="1000" b="1" dirty="0"/>
              <a:t>the Cache management page </a:t>
            </a:r>
            <a:r>
              <a:rPr lang="en-SG" sz="1000" dirty="0"/>
              <a:t>you can create and manage data caches, as well as monitor the storage utilization and responsiveness of your caches.</a:t>
            </a:r>
            <a:br>
              <a:rPr lang="en-SG" sz="1000" dirty="0"/>
            </a:br>
            <a:br>
              <a:rPr lang="en-SG" sz="1000" dirty="0"/>
            </a:br>
            <a:r>
              <a:rPr lang="en-SG" sz="1000" dirty="0"/>
              <a:t>- </a:t>
            </a:r>
            <a:r>
              <a:rPr lang="en-SG" sz="1100" b="1" dirty="0"/>
              <a:t>Cache storage</a:t>
            </a:r>
            <a:r>
              <a:rPr lang="en-SG" sz="1100" dirty="0"/>
              <a:t> information is visible in the upper-left portion of the screen. This includes the amount of storage used for both </a:t>
            </a:r>
            <a:r>
              <a:rPr lang="en-SG" sz="1100" i="1" dirty="0"/>
              <a:t>active</a:t>
            </a:r>
            <a:r>
              <a:rPr lang="en-SG" sz="1100" dirty="0"/>
              <a:t> and </a:t>
            </a:r>
            <a:r>
              <a:rPr lang="en-SG" sz="1100" i="1" dirty="0"/>
              <a:t>inactive</a:t>
            </a:r>
            <a:r>
              <a:rPr lang="en-SG" sz="1100" dirty="0"/>
              <a:t> caches. Query optimization considers only active caches for improving the performance of queries. Inactive caches are caches that have been deactivated and can't be used for query optimization.</a:t>
            </a:r>
            <a:endParaRPr lang="en-SG" sz="1000" dirty="0"/>
          </a:p>
          <a:p>
            <a:endParaRPr lang="en-SG" dirty="0"/>
          </a:p>
        </p:txBody>
      </p:sp>
      <p:sp>
        <p:nvSpPr>
          <p:cNvPr id="3" name="Title 2">
            <a:extLst>
              <a:ext uri="{FF2B5EF4-FFF2-40B4-BE49-F238E27FC236}">
                <a16:creationId xmlns:a16="http://schemas.microsoft.com/office/drawing/2014/main" id="{66485409-985B-A0FA-40F4-9FEB77397D82}"/>
              </a:ext>
            </a:extLst>
          </p:cNvPr>
          <p:cNvSpPr>
            <a:spLocks noGrp="1"/>
          </p:cNvSpPr>
          <p:nvPr>
            <p:ph type="title"/>
          </p:nvPr>
        </p:nvSpPr>
        <p:spPr/>
        <p:txBody>
          <a:bodyPr/>
          <a:lstStyle/>
          <a:p>
            <a:r>
              <a:rPr lang="en-US" dirty="0"/>
              <a:t>Intelligent caching</a:t>
            </a:r>
          </a:p>
        </p:txBody>
      </p:sp>
      <p:pic>
        <p:nvPicPr>
          <p:cNvPr id="5" name="Picture 4" descr="A screenshot of a computer&#10;&#10;Description automatically generated with low confidence">
            <a:extLst>
              <a:ext uri="{FF2B5EF4-FFF2-40B4-BE49-F238E27FC236}">
                <a16:creationId xmlns:a16="http://schemas.microsoft.com/office/drawing/2014/main" id="{7A4C8744-8A37-6672-EE62-83510D8D2DF7}"/>
              </a:ext>
            </a:extLst>
          </p:cNvPr>
          <p:cNvPicPr>
            <a:picLocks noChangeAspect="1"/>
          </p:cNvPicPr>
          <p:nvPr/>
        </p:nvPicPr>
        <p:blipFill>
          <a:blip r:embed="rId2"/>
          <a:stretch>
            <a:fillRect/>
          </a:stretch>
        </p:blipFill>
        <p:spPr>
          <a:xfrm>
            <a:off x="363255" y="3654682"/>
            <a:ext cx="8861789" cy="2793114"/>
          </a:xfrm>
          <a:prstGeom prst="rect">
            <a:avLst/>
          </a:prstGeom>
        </p:spPr>
      </p:pic>
    </p:spTree>
    <p:extLst>
      <p:ext uri="{BB962C8B-B14F-4D97-AF65-F5344CB8AC3E}">
        <p14:creationId xmlns:p14="http://schemas.microsoft.com/office/powerpoint/2010/main" val="1783007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4464B-7386-6D79-72E8-FBE2D9B5C253}"/>
              </a:ext>
            </a:extLst>
          </p:cNvPr>
          <p:cNvSpPr>
            <a:spLocks noGrp="1"/>
          </p:cNvSpPr>
          <p:nvPr>
            <p:ph idx="1"/>
          </p:nvPr>
        </p:nvSpPr>
        <p:spPr/>
        <p:txBody>
          <a:bodyPr/>
          <a:lstStyle/>
          <a:p>
            <a:r>
              <a:rPr lang="en-SG" sz="1200" dirty="0"/>
              <a:t>The upper-right portion of the screen shows query </a:t>
            </a:r>
            <a:r>
              <a:rPr lang="en-SG" sz="1200" b="1" dirty="0"/>
              <a:t>responsiveness</a:t>
            </a:r>
            <a:r>
              <a:rPr lang="en-SG" sz="1200" dirty="0"/>
              <a:t>. Here you can monitor how many queries ran in a specific execution time period. You can also compare the responsiveness of queries that use data caches and queries that do not use data caches.</a:t>
            </a:r>
          </a:p>
          <a:p>
            <a:r>
              <a:rPr lang="en-SG" sz="1200" dirty="0"/>
              <a:t>Active data caches can be viewed and managed in the </a:t>
            </a:r>
            <a:r>
              <a:rPr lang="en-SG" sz="1200" b="1" dirty="0"/>
              <a:t>Active data caches</a:t>
            </a:r>
            <a:r>
              <a:rPr lang="en-SG" sz="1200" dirty="0"/>
              <a:t> tab at the bottom of the screen. Caches that have been deactivated are listed in the </a:t>
            </a:r>
            <a:r>
              <a:rPr lang="en-SG" sz="1200" b="1" dirty="0"/>
              <a:t>Inactive data caches</a:t>
            </a:r>
            <a:r>
              <a:rPr lang="en-SG" sz="1200" dirty="0"/>
              <a:t> tab. Cache recommendations made by Watson Query can be found in the </a:t>
            </a:r>
            <a:r>
              <a:rPr lang="en-SG" sz="1200" b="1" dirty="0"/>
              <a:t>Recommended data caches</a:t>
            </a:r>
            <a:r>
              <a:rPr lang="en-SG" sz="1200" dirty="0"/>
              <a:t> tab.</a:t>
            </a:r>
          </a:p>
          <a:p>
            <a:pPr>
              <a:buFont typeface="+mj-lt"/>
              <a:buAutoNum type="arabicPeriod"/>
            </a:pPr>
            <a:r>
              <a:rPr lang="en-SG" sz="1200" dirty="0"/>
              <a:t>Select the </a:t>
            </a:r>
            <a:r>
              <a:rPr lang="en-SG" sz="1200" b="1" dirty="0"/>
              <a:t>Recommended data caches</a:t>
            </a:r>
            <a:r>
              <a:rPr lang="en-SG" sz="1200" dirty="0"/>
              <a:t> tab.</a:t>
            </a:r>
          </a:p>
          <a:p>
            <a:pPr>
              <a:buFont typeface="+mj-lt"/>
              <a:buAutoNum type="arabicPeriod" startAt="2"/>
            </a:pPr>
            <a:r>
              <a:rPr lang="en-SG" sz="1200" dirty="0"/>
              <a:t>Click the </a:t>
            </a:r>
            <a:r>
              <a:rPr lang="en-SG" sz="1200" b="1" dirty="0"/>
              <a:t>Find recommendations</a:t>
            </a:r>
            <a:r>
              <a:rPr lang="en-SG" sz="1200" dirty="0"/>
              <a:t> button.</a:t>
            </a:r>
          </a:p>
          <a:p>
            <a:pPr>
              <a:buFont typeface="+mj-lt"/>
              <a:buAutoNum type="arabicPeriod" startAt="2"/>
            </a:pPr>
            <a:r>
              <a:rPr lang="en-SG" sz="1200" dirty="0"/>
              <a:t>When warned that new recommendations will replace existing recommendations, click </a:t>
            </a:r>
            <a:r>
              <a:rPr lang="en-SG" sz="1200" b="1" dirty="0"/>
              <a:t>Continue</a:t>
            </a:r>
            <a:r>
              <a:rPr lang="en-SG" sz="1200" dirty="0"/>
              <a:t>.</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Both models produce a ranked list of cache candidates that are consolidated by the engine to generate a final set of recommendations.</a:t>
            </a:r>
          </a:p>
          <a:p>
            <a:r>
              <a:rPr lang="en-SG" sz="1200" dirty="0"/>
              <a:t>In addition to cache creation recommendations, the engine may also recommend disabling and deleting caches based on past usage and other metrics. These recommendations appear in the active and inactive caches tabs for existing caches.</a:t>
            </a:r>
          </a:p>
          <a:p>
            <a:r>
              <a:rPr lang="en-SG" sz="1200" dirty="0"/>
              <a:t>The recommendation engine works in the background, allowing you to navigate to another screen and come back later. However, because you haven't executed a query workload yet, there are not enough input queries to </a:t>
            </a:r>
            <a:r>
              <a:rPr lang="en-SG" sz="1200" dirty="0" err="1"/>
              <a:t>analyze</a:t>
            </a:r>
            <a:r>
              <a:rPr lang="en-SG" sz="1200" dirty="0"/>
              <a:t> and make recommendations from. Therefore, the recommendation table is likely to be empty at this point.</a:t>
            </a:r>
          </a:p>
          <a:p>
            <a:r>
              <a:rPr lang="en-SG" sz="1200" dirty="0"/>
              <a:t>Let's run a query workload so that actual recommendations can be made..</a:t>
            </a:r>
          </a:p>
          <a:p>
            <a:endParaRPr lang="en-SG" dirty="0"/>
          </a:p>
          <a:p>
            <a:endParaRPr lang="en-SG" dirty="0"/>
          </a:p>
          <a:p>
            <a:endParaRPr lang="en-SG" dirty="0"/>
          </a:p>
          <a:p>
            <a:r>
              <a:rPr lang="en-SG" dirty="0"/>
              <a:t>	</a:t>
            </a:r>
            <a:endParaRPr lang="en-US" dirty="0"/>
          </a:p>
        </p:txBody>
      </p:sp>
      <p:sp>
        <p:nvSpPr>
          <p:cNvPr id="3" name="Title 2">
            <a:extLst>
              <a:ext uri="{FF2B5EF4-FFF2-40B4-BE49-F238E27FC236}">
                <a16:creationId xmlns:a16="http://schemas.microsoft.com/office/drawing/2014/main" id="{0D040DE6-DE21-A1E8-946A-E85ED18D138D}"/>
              </a:ext>
            </a:extLst>
          </p:cNvPr>
          <p:cNvSpPr>
            <a:spLocks noGrp="1"/>
          </p:cNvSpPr>
          <p:nvPr>
            <p:ph type="title"/>
          </p:nvPr>
        </p:nvSpPr>
        <p:spPr/>
        <p:txBody>
          <a:bodyPr/>
          <a:lstStyle/>
          <a:p>
            <a:r>
              <a:rPr lang="en-US" b="1" dirty="0"/>
              <a:t>Cache Management</a:t>
            </a:r>
          </a:p>
        </p:txBody>
      </p:sp>
    </p:spTree>
    <p:extLst>
      <p:ext uri="{BB962C8B-B14F-4D97-AF65-F5344CB8AC3E}">
        <p14:creationId xmlns:p14="http://schemas.microsoft.com/office/powerpoint/2010/main" val="292665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729B9-F1B8-FF0A-B69C-A9AC2B15935E}"/>
              </a:ext>
            </a:extLst>
          </p:cNvPr>
          <p:cNvSpPr>
            <a:spLocks noGrp="1"/>
          </p:cNvSpPr>
          <p:nvPr>
            <p:ph type="title"/>
          </p:nvPr>
        </p:nvSpPr>
        <p:spPr/>
        <p:txBody>
          <a:bodyPr/>
          <a:lstStyle/>
          <a:p>
            <a:r>
              <a:rPr lang="en-US" b="1" dirty="0"/>
              <a:t>Run Query workload</a:t>
            </a:r>
          </a:p>
        </p:txBody>
      </p:sp>
      <p:sp>
        <p:nvSpPr>
          <p:cNvPr id="5" name="TextBox 4">
            <a:extLst>
              <a:ext uri="{FF2B5EF4-FFF2-40B4-BE49-F238E27FC236}">
                <a16:creationId xmlns:a16="http://schemas.microsoft.com/office/drawing/2014/main" id="{A61EA58E-8004-113B-47B0-799C297276D7}"/>
              </a:ext>
            </a:extLst>
          </p:cNvPr>
          <p:cNvSpPr txBox="1"/>
          <p:nvPr/>
        </p:nvSpPr>
        <p:spPr>
          <a:xfrm>
            <a:off x="174171" y="1632857"/>
            <a:ext cx="1144292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You will now run a query workload against Watson Query using the same </a:t>
            </a:r>
            <a:r>
              <a:rPr kumimoji="0" lang="en-SG" sz="1800" b="0" i="0" u="none" strike="noStrike" kern="1200" cap="none" spc="0" normalizeH="0" baseline="0" noProof="0" dirty="0" err="1">
                <a:ln>
                  <a:noFill/>
                </a:ln>
                <a:solidFill>
                  <a:srgbClr val="000000"/>
                </a:solidFill>
                <a:effectLst/>
                <a:uLnTx/>
                <a:uFillTx/>
                <a:latin typeface="Arial" panose="020B0604020202020204"/>
                <a:ea typeface="+mn-ea"/>
                <a:cs typeface="+mn-cs"/>
              </a:rPr>
              <a:t>Jupyter</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notebook you used earlier. Recall that you previously completed the work in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Section 1</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Section 2</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and your notebook still has a connection to the Watson Query service:</a:t>
            </a:r>
            <a:b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Switch to the browser window where you currently have the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Data Virtualization Lab Notebook</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7" name="Picture 6" descr="A screenshot of a computer&#10;&#10;Description automatically generated with medium confidence">
            <a:extLst>
              <a:ext uri="{FF2B5EF4-FFF2-40B4-BE49-F238E27FC236}">
                <a16:creationId xmlns:a16="http://schemas.microsoft.com/office/drawing/2014/main" id="{1C4AB16A-CF15-0FD1-585F-77AC741855EF}"/>
              </a:ext>
            </a:extLst>
          </p:cNvPr>
          <p:cNvPicPr>
            <a:picLocks noChangeAspect="1"/>
          </p:cNvPicPr>
          <p:nvPr/>
        </p:nvPicPr>
        <p:blipFill>
          <a:blip r:embed="rId2"/>
          <a:stretch>
            <a:fillRect/>
          </a:stretch>
        </p:blipFill>
        <p:spPr>
          <a:xfrm>
            <a:off x="1393371" y="3183804"/>
            <a:ext cx="7772400" cy="3047056"/>
          </a:xfrm>
          <a:prstGeom prst="rect">
            <a:avLst/>
          </a:prstGeom>
        </p:spPr>
      </p:pic>
    </p:spTree>
    <p:extLst>
      <p:ext uri="{BB962C8B-B14F-4D97-AF65-F5344CB8AC3E}">
        <p14:creationId xmlns:p14="http://schemas.microsoft.com/office/powerpoint/2010/main" val="2868410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570E0-13E1-919C-14FD-F8F270F283BC}"/>
              </a:ext>
            </a:extLst>
          </p:cNvPr>
          <p:cNvSpPr>
            <a:spLocks noGrp="1"/>
          </p:cNvSpPr>
          <p:nvPr>
            <p:ph idx="1"/>
          </p:nvPr>
        </p:nvSpPr>
        <p:spPr/>
        <p:txBody>
          <a:bodyPr/>
          <a:lstStyle/>
          <a:p>
            <a:pPr>
              <a:buFont typeface="+mj-lt"/>
              <a:buAutoNum type="arabicPeriod" startAt="2"/>
            </a:pPr>
            <a:r>
              <a:rPr lang="en-SG" dirty="0"/>
              <a:t>Follow the instructions in </a:t>
            </a:r>
            <a:r>
              <a:rPr lang="en-SG" b="1" dirty="0"/>
              <a:t>Section #3</a:t>
            </a:r>
            <a:r>
              <a:rPr lang="en-SG" dirty="0"/>
              <a:t> to run a series of complex queries against your virtual objects.</a:t>
            </a:r>
          </a:p>
          <a:p>
            <a:pPr>
              <a:buFont typeface="+mj-lt"/>
              <a:buAutoNum type="arabicPeriod" startAt="2"/>
            </a:pPr>
            <a:r>
              <a:rPr lang="en-SG" dirty="0"/>
              <a:t>Once all of the queries have finished running, </a:t>
            </a:r>
            <a:r>
              <a:rPr lang="en-SG" b="1" i="1" dirty="0"/>
              <a:t>wait at least five minutes before proceeding</a:t>
            </a:r>
            <a:r>
              <a:rPr lang="en-SG" dirty="0"/>
              <a:t>. This should allow the captured queries to be pulled into Watson Query's </a:t>
            </a:r>
            <a:r>
              <a:rPr lang="en-SG" dirty="0" err="1"/>
              <a:t>metastore</a:t>
            </a:r>
            <a:r>
              <a:rPr lang="en-SG" dirty="0"/>
              <a:t> (which is where the cache management panel and the recommendation engine get query information). The default collection interval time is five minutes.</a:t>
            </a:r>
          </a:p>
          <a:p>
            <a:r>
              <a:rPr lang="en-SG" dirty="0"/>
              <a:t>You no longer require this notebook after this point and can close the browser window (or tab) if you like.</a:t>
            </a:r>
          </a:p>
          <a:p>
            <a:endParaRPr lang="en-SG" dirty="0"/>
          </a:p>
          <a:p>
            <a:r>
              <a:rPr lang="en-SG" b="1" dirty="0"/>
              <a:t>Generate Cache Recommendations</a:t>
            </a:r>
          </a:p>
          <a:p>
            <a:r>
              <a:rPr lang="en-SG" dirty="0"/>
              <a:t>Now that you've issued a number of queries against Watson Query, check to see if there are any data cache recommendations based on that workload.</a:t>
            </a:r>
          </a:p>
          <a:p>
            <a:pPr>
              <a:buFont typeface="+mj-lt"/>
              <a:buAutoNum type="arabicPeriod"/>
            </a:pPr>
            <a:r>
              <a:rPr lang="en-SG" dirty="0"/>
              <a:t>Select </a:t>
            </a:r>
            <a:r>
              <a:rPr lang="en-SG" b="1" dirty="0"/>
              <a:t>Virtualization &gt; Cache management</a:t>
            </a:r>
            <a:r>
              <a:rPr lang="en-SG" dirty="0"/>
              <a:t> from the side menu.</a:t>
            </a:r>
          </a:p>
          <a:p>
            <a:endParaRPr lang="en-SG" dirty="0"/>
          </a:p>
          <a:p>
            <a:endParaRPr lang="en-US" dirty="0"/>
          </a:p>
        </p:txBody>
      </p:sp>
      <p:sp>
        <p:nvSpPr>
          <p:cNvPr id="3" name="Title 2">
            <a:extLst>
              <a:ext uri="{FF2B5EF4-FFF2-40B4-BE49-F238E27FC236}">
                <a16:creationId xmlns:a16="http://schemas.microsoft.com/office/drawing/2014/main" id="{B257AE7D-744B-FD54-DF2D-3E11B67F82D5}"/>
              </a:ext>
            </a:extLst>
          </p:cNvPr>
          <p:cNvSpPr>
            <a:spLocks noGrp="1"/>
          </p:cNvSpPr>
          <p:nvPr>
            <p:ph type="title"/>
          </p:nvPr>
        </p:nvSpPr>
        <p:spPr/>
        <p:txBody>
          <a:bodyPr/>
          <a:lstStyle/>
          <a:p>
            <a:r>
              <a:rPr lang="en-US" b="1" dirty="0"/>
              <a:t>Run Query workload</a:t>
            </a:r>
            <a:endParaRPr lang="en-US" dirty="0"/>
          </a:p>
        </p:txBody>
      </p:sp>
      <p:pic>
        <p:nvPicPr>
          <p:cNvPr id="5" name="Picture 4" descr="A picture containing screenshot, software&#10;&#10;Description automatically generated">
            <a:extLst>
              <a:ext uri="{FF2B5EF4-FFF2-40B4-BE49-F238E27FC236}">
                <a16:creationId xmlns:a16="http://schemas.microsoft.com/office/drawing/2014/main" id="{EF22DFFD-1147-4E93-9EB5-9F06EA8F8388}"/>
              </a:ext>
            </a:extLst>
          </p:cNvPr>
          <p:cNvPicPr>
            <a:picLocks noChangeAspect="1"/>
          </p:cNvPicPr>
          <p:nvPr/>
        </p:nvPicPr>
        <p:blipFill>
          <a:blip r:embed="rId2"/>
          <a:stretch>
            <a:fillRect/>
          </a:stretch>
        </p:blipFill>
        <p:spPr>
          <a:xfrm>
            <a:off x="226336" y="4297112"/>
            <a:ext cx="6473228" cy="2132831"/>
          </a:xfrm>
          <a:prstGeom prst="rect">
            <a:avLst/>
          </a:prstGeom>
        </p:spPr>
      </p:pic>
    </p:spTree>
    <p:extLst>
      <p:ext uri="{BB962C8B-B14F-4D97-AF65-F5344CB8AC3E}">
        <p14:creationId xmlns:p14="http://schemas.microsoft.com/office/powerpoint/2010/main" val="206929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E9702-C6B2-1F1A-D613-61B22509BBA3}"/>
              </a:ext>
            </a:extLst>
          </p:cNvPr>
          <p:cNvSpPr>
            <a:spLocks noGrp="1"/>
          </p:cNvSpPr>
          <p:nvPr>
            <p:ph idx="1"/>
          </p:nvPr>
        </p:nvSpPr>
        <p:spPr/>
        <p:txBody>
          <a:bodyPr/>
          <a:lstStyle/>
          <a:p>
            <a:r>
              <a:rPr lang="en-SG" dirty="0"/>
              <a:t>Select the </a:t>
            </a:r>
            <a:r>
              <a:rPr lang="en-SG" b="1" dirty="0"/>
              <a:t>Queries</a:t>
            </a:r>
            <a:r>
              <a:rPr lang="en-SG" dirty="0"/>
              <a:t> tab.</a:t>
            </a:r>
          </a:p>
          <a:p>
            <a:pPr>
              <a:buFont typeface="+mj-lt"/>
              <a:buAutoNum type="arabicPeriod" startAt="3"/>
            </a:pPr>
            <a:r>
              <a:rPr lang="en-SG" dirty="0"/>
              <a:t>Click the </a:t>
            </a:r>
            <a:r>
              <a:rPr lang="en-SG" b="1" dirty="0"/>
              <a:t>SQL</a:t>
            </a:r>
            <a:r>
              <a:rPr lang="en-SG" dirty="0"/>
              <a:t> header once to sort the list.</a:t>
            </a:r>
          </a:p>
          <a:p>
            <a:r>
              <a:rPr lang="en-SG" dirty="0"/>
              <a:t>The queries you ran in the </a:t>
            </a:r>
            <a:r>
              <a:rPr lang="en-SG" dirty="0" err="1"/>
              <a:t>Jupyter</a:t>
            </a:r>
            <a:r>
              <a:rPr lang="en-SG" dirty="0"/>
              <a:t> notebook should all be listed, along with the number of times each query was executed and the average response time. You should see queries with </a:t>
            </a:r>
            <a:r>
              <a:rPr lang="en-SG" b="1" dirty="0"/>
              <a:t>/*Q1*/</a:t>
            </a:r>
            <a:r>
              <a:rPr lang="en-SG" dirty="0"/>
              <a:t>, </a:t>
            </a:r>
            <a:r>
              <a:rPr lang="en-SG" b="1" dirty="0"/>
              <a:t>/*Q2*/</a:t>
            </a:r>
            <a:r>
              <a:rPr lang="en-SG" dirty="0"/>
              <a:t>, </a:t>
            </a:r>
            <a:r>
              <a:rPr lang="en-SG" b="1" dirty="0"/>
              <a:t>/*Q3*/</a:t>
            </a:r>
            <a:r>
              <a:rPr lang="en-SG" dirty="0"/>
              <a:t>, and </a:t>
            </a:r>
            <a:r>
              <a:rPr lang="en-SG" b="1" dirty="0"/>
              <a:t>/*Q4*/</a:t>
            </a:r>
            <a:r>
              <a:rPr lang="en-SG" dirty="0"/>
              <a:t> in the SQL text, with five total executions each. If you do not see this, or you only see a portion of the statement executions, then the query details haven't been fully extracted into Watson Query's </a:t>
            </a:r>
            <a:r>
              <a:rPr lang="en-SG" dirty="0" err="1"/>
              <a:t>metastore</a:t>
            </a:r>
            <a:r>
              <a:rPr lang="en-SG" dirty="0"/>
              <a:t> yet. As suggested above, wait a few minutes and refresh the page (similarly, you can toggle the table filter between </a:t>
            </a:r>
            <a:r>
              <a:rPr lang="en-SG" b="1" dirty="0"/>
              <a:t>Last 7 days</a:t>
            </a:r>
            <a:r>
              <a:rPr lang="en-SG" dirty="0"/>
              <a:t> and </a:t>
            </a:r>
            <a:r>
              <a:rPr lang="en-SG" b="1" dirty="0"/>
              <a:t>Last 24 hours</a:t>
            </a:r>
            <a:r>
              <a:rPr lang="en-SG" dirty="0"/>
              <a:t>).</a:t>
            </a:r>
          </a:p>
          <a:p>
            <a:r>
              <a:rPr lang="en-SG" b="1" dirty="0"/>
              <a:t>Note:</a:t>
            </a:r>
            <a:r>
              <a:rPr lang="en-SG" dirty="0"/>
              <a:t> There is currently an issue in Watson Query with the average response time sometimes being reported incorrectly (the product development team is aware). The individual queries in your query workload did not actually take minutes to run as it might show for you.</a:t>
            </a:r>
          </a:p>
          <a:p>
            <a:pPr>
              <a:buFont typeface="+mj-lt"/>
              <a:buAutoNum type="arabicPeriod" startAt="4"/>
            </a:pPr>
            <a:r>
              <a:rPr lang="en-SG" dirty="0"/>
              <a:t>Select the </a:t>
            </a:r>
            <a:r>
              <a:rPr lang="en-SG" b="1" dirty="0"/>
              <a:t>Data caches</a:t>
            </a:r>
            <a:r>
              <a:rPr lang="en-SG" dirty="0"/>
              <a:t> tab.</a:t>
            </a:r>
          </a:p>
          <a:p>
            <a:endParaRPr lang="en-US" dirty="0"/>
          </a:p>
        </p:txBody>
      </p:sp>
      <p:sp>
        <p:nvSpPr>
          <p:cNvPr id="3" name="Title 2">
            <a:extLst>
              <a:ext uri="{FF2B5EF4-FFF2-40B4-BE49-F238E27FC236}">
                <a16:creationId xmlns:a16="http://schemas.microsoft.com/office/drawing/2014/main" id="{8E4FEE36-70BE-6D84-A9C1-F4D40DA7DB2A}"/>
              </a:ext>
            </a:extLst>
          </p:cNvPr>
          <p:cNvSpPr>
            <a:spLocks noGrp="1"/>
          </p:cNvSpPr>
          <p:nvPr>
            <p:ph type="title"/>
          </p:nvPr>
        </p:nvSpPr>
        <p:spPr/>
        <p:txBody>
          <a:bodyPr/>
          <a:lstStyle/>
          <a:p>
            <a:r>
              <a:rPr lang="en-US" b="1" dirty="0"/>
              <a:t>Run Query workload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A79245-F999-11F8-45FC-38991B81640D}"/>
              </a:ext>
            </a:extLst>
          </p:cNvPr>
          <p:cNvPicPr>
            <a:picLocks noChangeAspect="1"/>
          </p:cNvPicPr>
          <p:nvPr/>
        </p:nvPicPr>
        <p:blipFill>
          <a:blip r:embed="rId2"/>
          <a:stretch>
            <a:fillRect/>
          </a:stretch>
        </p:blipFill>
        <p:spPr>
          <a:xfrm>
            <a:off x="363255" y="4106281"/>
            <a:ext cx="6734662" cy="238432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F0869479-A25B-5E88-C858-5FCC6849F567}"/>
              </a:ext>
            </a:extLst>
          </p:cNvPr>
          <p:cNvPicPr>
            <a:picLocks noChangeAspect="1"/>
          </p:cNvPicPr>
          <p:nvPr/>
        </p:nvPicPr>
        <p:blipFill>
          <a:blip r:embed="rId3"/>
          <a:stretch>
            <a:fillRect/>
          </a:stretch>
        </p:blipFill>
        <p:spPr>
          <a:xfrm>
            <a:off x="7129910" y="4229484"/>
            <a:ext cx="4644273" cy="2132831"/>
          </a:xfrm>
          <a:prstGeom prst="rect">
            <a:avLst/>
          </a:prstGeom>
        </p:spPr>
      </p:pic>
    </p:spTree>
    <p:extLst>
      <p:ext uri="{BB962C8B-B14F-4D97-AF65-F5344CB8AC3E}">
        <p14:creationId xmlns:p14="http://schemas.microsoft.com/office/powerpoint/2010/main" val="1804091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979982-39BA-42E7-9C21-575D86FEBE73}"/>
              </a:ext>
            </a:extLst>
          </p:cNvPr>
          <p:cNvSpPr>
            <a:spLocks noGrp="1"/>
          </p:cNvSpPr>
          <p:nvPr>
            <p:ph idx="1"/>
          </p:nvPr>
        </p:nvSpPr>
        <p:spPr/>
        <p:txBody>
          <a:bodyPr/>
          <a:lstStyle/>
          <a:p>
            <a:r>
              <a:rPr lang="en-SG" dirty="0"/>
              <a:t>Some IBM Cloud Pak® for Data services support autoscaling by using the Red Hat® OpenShift® Horizontal Pod </a:t>
            </a:r>
            <a:r>
              <a:rPr lang="en-SG" dirty="0" err="1"/>
              <a:t>Autoscaler</a:t>
            </a:r>
            <a:r>
              <a:rPr lang="en-SG" dirty="0"/>
              <a:t> (HPA). </a:t>
            </a:r>
            <a:endParaRPr lang="en-US" dirty="0">
              <a:hlinkClick r:id="" action="ppaction://noaction"/>
            </a:endParaRPr>
          </a:p>
          <a:p>
            <a:r>
              <a:rPr lang="en-US" dirty="0">
                <a:hlinkClick r:id="" action="ppaction://noaction"/>
              </a:rPr>
              <a:t>https://www.ibm.com/docs/en/cloud-paks/cp-data/4.6.x?topic=services-automatically-scaling</a:t>
            </a:r>
            <a:endParaRPr lang="en-US" dirty="0"/>
          </a:p>
          <a:p>
            <a:endParaRPr lang="en-US" dirty="0"/>
          </a:p>
          <a:p>
            <a:r>
              <a:rPr lang="en-US" b="1" dirty="0"/>
              <a:t>SPSS </a:t>
            </a:r>
            <a:r>
              <a:rPr lang="en-US" b="1" dirty="0" err="1"/>
              <a:t>Modeller</a:t>
            </a:r>
            <a:r>
              <a:rPr lang="en-US" b="1" dirty="0"/>
              <a:t>: </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\":\"true\"}'</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\":\"false\"}'</a:t>
            </a:r>
          </a:p>
          <a:p>
            <a:endParaRPr lang="en-US" dirty="0"/>
          </a:p>
        </p:txBody>
      </p:sp>
      <p:sp>
        <p:nvSpPr>
          <p:cNvPr id="3" name="Title 2">
            <a:extLst>
              <a:ext uri="{FF2B5EF4-FFF2-40B4-BE49-F238E27FC236}">
                <a16:creationId xmlns:a16="http://schemas.microsoft.com/office/drawing/2014/main" id="{24C6249D-F6DD-566B-5644-25FCC83FEA51}"/>
              </a:ext>
            </a:extLst>
          </p:cNvPr>
          <p:cNvSpPr>
            <a:spLocks noGrp="1"/>
          </p:cNvSpPr>
          <p:nvPr>
            <p:ph type="title"/>
          </p:nvPr>
        </p:nvSpPr>
        <p:spPr/>
        <p:txBody>
          <a:bodyPr/>
          <a:lstStyle/>
          <a:p>
            <a:r>
              <a:rPr lang="en-US" b="1" dirty="0"/>
              <a:t>Automatically scaling resources for services</a:t>
            </a:r>
          </a:p>
        </p:txBody>
      </p:sp>
      <p:pic>
        <p:nvPicPr>
          <p:cNvPr id="5" name="Picture 4" descr="A screenshot of a computer&#10;&#10;Description automatically generated with medium confidence">
            <a:extLst>
              <a:ext uri="{FF2B5EF4-FFF2-40B4-BE49-F238E27FC236}">
                <a16:creationId xmlns:a16="http://schemas.microsoft.com/office/drawing/2014/main" id="{36C3A48B-B6EC-AA94-30CF-76109DBB0FBD}"/>
              </a:ext>
            </a:extLst>
          </p:cNvPr>
          <p:cNvPicPr>
            <a:picLocks noChangeAspect="1"/>
          </p:cNvPicPr>
          <p:nvPr/>
        </p:nvPicPr>
        <p:blipFill>
          <a:blip r:embed="rId2"/>
          <a:stretch>
            <a:fillRect/>
          </a:stretch>
        </p:blipFill>
        <p:spPr>
          <a:xfrm>
            <a:off x="385823" y="3741372"/>
            <a:ext cx="7772400" cy="2727581"/>
          </a:xfrm>
          <a:prstGeom prst="rect">
            <a:avLst/>
          </a:prstGeom>
        </p:spPr>
      </p:pic>
      <p:sp>
        <p:nvSpPr>
          <p:cNvPr id="6" name="Rectangle 5">
            <a:extLst>
              <a:ext uri="{FF2B5EF4-FFF2-40B4-BE49-F238E27FC236}">
                <a16:creationId xmlns:a16="http://schemas.microsoft.com/office/drawing/2014/main" id="{CE56E578-7C66-279D-44FB-14940262855B}"/>
              </a:ext>
            </a:extLst>
          </p:cNvPr>
          <p:cNvSpPr/>
          <p:nvPr/>
        </p:nvSpPr>
        <p:spPr>
          <a:xfrm>
            <a:off x="363255" y="4903304"/>
            <a:ext cx="4023215" cy="728870"/>
          </a:xfrm>
          <a:prstGeom prst="rect">
            <a:avLst/>
          </a:prstGeom>
          <a:no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38465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136302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2A5BF-992E-938A-F971-FC57C4B59553}"/>
              </a:ext>
            </a:extLst>
          </p:cNvPr>
          <p:cNvSpPr>
            <a:spLocks noGrp="1"/>
          </p:cNvSpPr>
          <p:nvPr>
            <p:ph type="title"/>
          </p:nvPr>
        </p:nvSpPr>
        <p:spPr/>
        <p:txBody>
          <a:bodyPr/>
          <a:lstStyle/>
          <a:p>
            <a:r>
              <a:rPr lang="en-US" b="1" dirty="0"/>
              <a:t>A1.1A.7, A1.1A.8, B1.3.7, B1.3.11 &amp; B1.3.12: What is IBM Watson Query</a:t>
            </a:r>
          </a:p>
        </p:txBody>
      </p:sp>
      <p:sp>
        <p:nvSpPr>
          <p:cNvPr id="4" name="Rectangle 3">
            <a:extLst>
              <a:ext uri="{FF2B5EF4-FFF2-40B4-BE49-F238E27FC236}">
                <a16:creationId xmlns:a16="http://schemas.microsoft.com/office/drawing/2014/main" id="{694DBABB-8678-07A6-3C5E-2920FD89ADB4}"/>
              </a:ext>
            </a:extLst>
          </p:cNvPr>
          <p:cNvSpPr/>
          <p:nvPr/>
        </p:nvSpPr>
        <p:spPr bwMode="auto">
          <a:xfrm>
            <a:off x="4997363" y="4820275"/>
            <a:ext cx="6671309" cy="1635656"/>
          </a:xfrm>
          <a:prstGeom prst="rect">
            <a:avLst/>
          </a:prstGeom>
          <a:solidFill>
            <a:schemeClr val="bg1">
              <a:lumMod val="95000"/>
            </a:schemeClr>
          </a:solidFill>
          <a:ln w="3810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ctr" defTabSz="608943" rtl="0" eaLnBrk="1" fontAlgn="base" latinLnBrk="0" hangingPunct="1">
              <a:lnSpc>
                <a:spcPct val="90000"/>
              </a:lnSpc>
              <a:spcBef>
                <a:spcPts val="799"/>
              </a:spcBef>
              <a:spcAft>
                <a:spcPct val="0"/>
              </a:spcAft>
              <a:buClrTx/>
              <a:buSzTx/>
              <a:buFontTx/>
              <a:buNone/>
              <a:tabLst/>
              <a:defRPr/>
            </a:pPr>
            <a:endParaRPr kumimoji="0" lang="en-US" sz="1065"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5">
            <a:extLst>
              <a:ext uri="{FF2B5EF4-FFF2-40B4-BE49-F238E27FC236}">
                <a16:creationId xmlns:a16="http://schemas.microsoft.com/office/drawing/2014/main" id="{6D2BAEF8-333E-3DA4-E752-052289B85094}"/>
              </a:ext>
            </a:extLst>
          </p:cNvPr>
          <p:cNvSpPr txBox="1">
            <a:spLocks/>
          </p:cNvSpPr>
          <p:nvPr/>
        </p:nvSpPr>
        <p:spPr>
          <a:xfrm>
            <a:off x="200670" y="1455708"/>
            <a:ext cx="11220793" cy="9773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l" defTabSz="914598" rtl="0" eaLnBrk="1" fontAlgn="base" latinLnBrk="0" hangingPunct="1">
              <a:lnSpc>
                <a:spcPct val="9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11E53"/>
                </a:solidFill>
                <a:effectLst/>
                <a:uLnTx/>
                <a:uFillTx/>
                <a:latin typeface="Arial"/>
                <a:cs typeface="Arial"/>
              </a:rPr>
              <a:t>A universal data access layer that </a:t>
            </a:r>
            <a:r>
              <a:rPr kumimoji="0" lang="en-CA" sz="1800" b="0" i="0" u="sng" strike="noStrike" kern="1200" cap="none" spc="0" normalizeH="0" baseline="0" noProof="0" dirty="0">
                <a:ln>
                  <a:noFill/>
                </a:ln>
                <a:solidFill>
                  <a:srgbClr val="011E53"/>
                </a:solidFill>
                <a:effectLst/>
                <a:uLnTx/>
                <a:uFillTx/>
                <a:latin typeface="Arial"/>
                <a:cs typeface="Arial"/>
              </a:rPr>
              <a:t>automates</a:t>
            </a:r>
            <a:r>
              <a:rPr kumimoji="0" lang="en-CA" sz="1800" b="0" i="0" u="none" strike="noStrike" kern="1200" cap="none" spc="0" normalizeH="0" baseline="0" noProof="0" dirty="0">
                <a:ln>
                  <a:noFill/>
                </a:ln>
                <a:solidFill>
                  <a:srgbClr val="011E53"/>
                </a:solidFill>
                <a:effectLst/>
                <a:uLnTx/>
                <a:uFillTx/>
                <a:latin typeface="Arial"/>
                <a:cs typeface="Arial"/>
              </a:rPr>
              <a:t> how you access and unify data across any source or type (clouds, warehouses, lakes, etc.) with data virtualization, without the need for data movement or replication</a:t>
            </a:r>
            <a:endParaRPr kumimoji="0" lang="en-US" sz="1800" b="0" i="0" u="none" strike="noStrike" kern="1200" cap="none" spc="0" normalizeH="0" baseline="0" noProof="0" dirty="0">
              <a:ln>
                <a:noFill/>
              </a:ln>
              <a:solidFill>
                <a:srgbClr val="011E53"/>
              </a:solidFill>
              <a:effectLst/>
              <a:uLnTx/>
              <a:uFillTx/>
              <a:latin typeface="Arial"/>
              <a:cs typeface="Arial"/>
            </a:endParaRPr>
          </a:p>
        </p:txBody>
      </p:sp>
      <p:sp>
        <p:nvSpPr>
          <p:cNvPr id="6" name="Rectangle 5">
            <a:extLst>
              <a:ext uri="{FF2B5EF4-FFF2-40B4-BE49-F238E27FC236}">
                <a16:creationId xmlns:a16="http://schemas.microsoft.com/office/drawing/2014/main" id="{7C188716-CEED-8EDB-B56D-A81DCE24AC39}"/>
              </a:ext>
            </a:extLst>
          </p:cNvPr>
          <p:cNvSpPr/>
          <p:nvPr/>
        </p:nvSpPr>
        <p:spPr bwMode="auto">
          <a:xfrm>
            <a:off x="10580012" y="3390355"/>
            <a:ext cx="1012333" cy="1222359"/>
          </a:xfrm>
          <a:prstGeom prst="rect">
            <a:avLst/>
          </a:prstGeom>
          <a:solidFill>
            <a:schemeClr val="accent4"/>
          </a:solidFill>
          <a:ln w="6350" cap="flat" cmpd="sng" algn="ctr">
            <a:solidFill>
              <a:schemeClr val="bg1">
                <a:lumMod val="50000"/>
              </a:schemeClr>
            </a:solidFill>
            <a:prstDash val="solid"/>
            <a:miter lim="800000"/>
          </a:ln>
          <a:effectLst/>
        </p:spPr>
        <p:txBody>
          <a:bodyPr rtlCol="0" anchor="ctr"/>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End-to-end Governance, Security, Compliance</a:t>
            </a:r>
          </a:p>
        </p:txBody>
      </p:sp>
      <p:sp>
        <p:nvSpPr>
          <p:cNvPr id="7" name="Rectangle 6">
            <a:extLst>
              <a:ext uri="{FF2B5EF4-FFF2-40B4-BE49-F238E27FC236}">
                <a16:creationId xmlns:a16="http://schemas.microsoft.com/office/drawing/2014/main" id="{BA316967-2964-95CB-4D1B-A6862D6D153E}"/>
              </a:ext>
            </a:extLst>
          </p:cNvPr>
          <p:cNvSpPr/>
          <p:nvPr/>
        </p:nvSpPr>
        <p:spPr bwMode="auto">
          <a:xfrm>
            <a:off x="5043537" y="3374174"/>
            <a:ext cx="814795" cy="1238540"/>
          </a:xfrm>
          <a:prstGeom prst="rect">
            <a:avLst/>
          </a:prstGeom>
          <a:solidFill>
            <a:schemeClr val="accent4"/>
          </a:solidFill>
          <a:ln w="6350" cap="flat" cmpd="sng" algn="ctr">
            <a:solidFill>
              <a:schemeClr val="bg1">
                <a:lumMod val="50000"/>
              </a:schemeClr>
            </a:solidFill>
            <a:prstDash val="solid"/>
            <a:miter lim="800000"/>
          </a:ln>
          <a:effectLst/>
        </p:spPr>
        <p:txBody>
          <a:bodyPr lIns="121920" tIns="121920" rIns="121920" bIns="121920" rtlCol="0" anchor="ctr"/>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65" b="0" i="0" u="none" strike="noStrike" kern="0" cap="none" spc="0" normalizeH="0" baseline="0" noProof="0" dirty="0">
                <a:ln>
                  <a:noFill/>
                </a:ln>
                <a:solidFill>
                  <a:srgbClr val="FFFFFF"/>
                </a:solidFill>
                <a:effectLst/>
                <a:uLnTx/>
                <a:uFillTx/>
                <a:latin typeface="Arial" panose="020B0604020202020204"/>
                <a:ea typeface="+mn-ea"/>
                <a:cs typeface="+mn-cs"/>
              </a:rPr>
              <a:t>Unified Ops</a:t>
            </a:r>
          </a:p>
        </p:txBody>
      </p:sp>
      <p:sp>
        <p:nvSpPr>
          <p:cNvPr id="8" name="Rectangle 7">
            <a:extLst>
              <a:ext uri="{FF2B5EF4-FFF2-40B4-BE49-F238E27FC236}">
                <a16:creationId xmlns:a16="http://schemas.microsoft.com/office/drawing/2014/main" id="{B6D33BFF-9AB6-1166-1D4F-3F12759C6F19}"/>
              </a:ext>
            </a:extLst>
          </p:cNvPr>
          <p:cNvSpPr/>
          <p:nvPr/>
        </p:nvSpPr>
        <p:spPr>
          <a:xfrm>
            <a:off x="5110880" y="5708675"/>
            <a:ext cx="703664" cy="352392"/>
          </a:xfrm>
          <a:prstGeom prst="rect">
            <a:avLst/>
          </a:prstGeom>
          <a:solidFill>
            <a:srgbClr val="FFC000"/>
          </a:solidFill>
          <a:ln w="6350" cap="flat" cmpd="sng" algn="ctr">
            <a:solidFill>
              <a:schemeClr val="accent1"/>
            </a:solidFill>
            <a:prstDash val="solid"/>
            <a:miter lim="800000"/>
          </a:ln>
          <a:effectLst/>
        </p:spPr>
        <p:txBody>
          <a:bodyPr lIns="0" rIns="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IBM Cloud</a:t>
            </a:r>
          </a:p>
        </p:txBody>
      </p:sp>
      <p:sp>
        <p:nvSpPr>
          <p:cNvPr id="9" name="Rectangle 8">
            <a:extLst>
              <a:ext uri="{FF2B5EF4-FFF2-40B4-BE49-F238E27FC236}">
                <a16:creationId xmlns:a16="http://schemas.microsoft.com/office/drawing/2014/main" id="{93A3E4EF-69B6-ED6A-81BC-16485646364E}"/>
              </a:ext>
            </a:extLst>
          </p:cNvPr>
          <p:cNvSpPr/>
          <p:nvPr/>
        </p:nvSpPr>
        <p:spPr>
          <a:xfrm>
            <a:off x="8265069"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AWS</a:t>
            </a:r>
          </a:p>
        </p:txBody>
      </p:sp>
      <p:sp>
        <p:nvSpPr>
          <p:cNvPr id="10" name="Can 9">
            <a:extLst>
              <a:ext uri="{FF2B5EF4-FFF2-40B4-BE49-F238E27FC236}">
                <a16:creationId xmlns:a16="http://schemas.microsoft.com/office/drawing/2014/main" id="{F3391957-7074-50BD-88C6-A682505FAFA8}"/>
              </a:ext>
            </a:extLst>
          </p:cNvPr>
          <p:cNvSpPr/>
          <p:nvPr/>
        </p:nvSpPr>
        <p:spPr>
          <a:xfrm>
            <a:off x="5533621" y="5225466"/>
            <a:ext cx="700671" cy="426535"/>
          </a:xfrm>
          <a:prstGeom prst="can">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COS</a:t>
            </a:r>
          </a:p>
        </p:txBody>
      </p:sp>
      <p:sp>
        <p:nvSpPr>
          <p:cNvPr id="11" name="Can 10">
            <a:extLst>
              <a:ext uri="{FF2B5EF4-FFF2-40B4-BE49-F238E27FC236}">
                <a16:creationId xmlns:a16="http://schemas.microsoft.com/office/drawing/2014/main" id="{EC4636CD-ADDD-F8CE-A864-96D92A34739E}"/>
              </a:ext>
            </a:extLst>
          </p:cNvPr>
          <p:cNvSpPr/>
          <p:nvPr/>
        </p:nvSpPr>
        <p:spPr>
          <a:xfrm>
            <a:off x="8258837" y="5225465"/>
            <a:ext cx="703664" cy="414584"/>
          </a:xfrm>
          <a:prstGeom prst="can">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S3</a:t>
            </a:r>
          </a:p>
        </p:txBody>
      </p:sp>
      <p:sp>
        <p:nvSpPr>
          <p:cNvPr id="12" name="Can 11">
            <a:extLst>
              <a:ext uri="{FF2B5EF4-FFF2-40B4-BE49-F238E27FC236}">
                <a16:creationId xmlns:a16="http://schemas.microsoft.com/office/drawing/2014/main" id="{05FB3CA4-1C51-7ADE-1F8C-41E0B8DC31F3}"/>
              </a:ext>
            </a:extLst>
          </p:cNvPr>
          <p:cNvSpPr/>
          <p:nvPr/>
        </p:nvSpPr>
        <p:spPr>
          <a:xfrm>
            <a:off x="10064799" y="5676877"/>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Oracle</a:t>
            </a:r>
          </a:p>
        </p:txBody>
      </p:sp>
      <p:sp>
        <p:nvSpPr>
          <p:cNvPr id="13" name="Can 12">
            <a:extLst>
              <a:ext uri="{FF2B5EF4-FFF2-40B4-BE49-F238E27FC236}">
                <a16:creationId xmlns:a16="http://schemas.microsoft.com/office/drawing/2014/main" id="{BEB85E3D-1E13-AAF3-80C8-33CEF8AEEF7D}"/>
              </a:ext>
            </a:extLst>
          </p:cNvPr>
          <p:cNvSpPr/>
          <p:nvPr/>
        </p:nvSpPr>
        <p:spPr>
          <a:xfrm>
            <a:off x="10902981" y="5225465"/>
            <a:ext cx="675775"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Teradata</a:t>
            </a:r>
          </a:p>
        </p:txBody>
      </p:sp>
      <p:sp>
        <p:nvSpPr>
          <p:cNvPr id="14" name="Can 13">
            <a:extLst>
              <a:ext uri="{FF2B5EF4-FFF2-40B4-BE49-F238E27FC236}">
                <a16:creationId xmlns:a16="http://schemas.microsoft.com/office/drawing/2014/main" id="{2E4B29A4-A29C-58FA-A7C9-453031797EB5}"/>
              </a:ext>
            </a:extLst>
          </p:cNvPr>
          <p:cNvSpPr/>
          <p:nvPr/>
        </p:nvSpPr>
        <p:spPr>
          <a:xfrm>
            <a:off x="6802801" y="5225465"/>
            <a:ext cx="703001" cy="414584"/>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Blob Storage</a:t>
            </a:r>
          </a:p>
        </p:txBody>
      </p:sp>
      <p:sp>
        <p:nvSpPr>
          <p:cNvPr id="15" name="Rectangle 14">
            <a:extLst>
              <a:ext uri="{FF2B5EF4-FFF2-40B4-BE49-F238E27FC236}">
                <a16:creationId xmlns:a16="http://schemas.microsoft.com/office/drawing/2014/main" id="{43018D4D-A79E-585A-335E-51D75F4104DB}"/>
              </a:ext>
            </a:extLst>
          </p:cNvPr>
          <p:cNvSpPr/>
          <p:nvPr/>
        </p:nvSpPr>
        <p:spPr>
          <a:xfrm>
            <a:off x="6791180"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Azure</a:t>
            </a:r>
          </a:p>
        </p:txBody>
      </p:sp>
      <p:sp>
        <p:nvSpPr>
          <p:cNvPr id="16" name="Rectangle 15">
            <a:extLst>
              <a:ext uri="{FF2B5EF4-FFF2-40B4-BE49-F238E27FC236}">
                <a16:creationId xmlns:a16="http://schemas.microsoft.com/office/drawing/2014/main" id="{DDE6C569-4836-1013-64B1-FE13FAFB6FCD}"/>
              </a:ext>
            </a:extLst>
          </p:cNvPr>
          <p:cNvSpPr/>
          <p:nvPr/>
        </p:nvSpPr>
        <p:spPr>
          <a:xfrm>
            <a:off x="7533283"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GCP</a:t>
            </a:r>
          </a:p>
        </p:txBody>
      </p:sp>
      <p:sp>
        <p:nvSpPr>
          <p:cNvPr id="17" name="Can 16">
            <a:extLst>
              <a:ext uri="{FF2B5EF4-FFF2-40B4-BE49-F238E27FC236}">
                <a16:creationId xmlns:a16="http://schemas.microsoft.com/office/drawing/2014/main" id="{AD48CBCC-4D87-BBB6-5620-E99F15DE5DDE}"/>
              </a:ext>
            </a:extLst>
          </p:cNvPr>
          <p:cNvSpPr/>
          <p:nvPr/>
        </p:nvSpPr>
        <p:spPr>
          <a:xfrm>
            <a:off x="7528537" y="5225466"/>
            <a:ext cx="713156" cy="429047"/>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Cloud Storge</a:t>
            </a:r>
          </a:p>
        </p:txBody>
      </p:sp>
      <p:sp>
        <p:nvSpPr>
          <p:cNvPr id="18" name="Can 17">
            <a:extLst>
              <a:ext uri="{FF2B5EF4-FFF2-40B4-BE49-F238E27FC236}">
                <a16:creationId xmlns:a16="http://schemas.microsoft.com/office/drawing/2014/main" id="{D6D84261-9B4B-AA23-0D8E-6302C83CC65B}"/>
              </a:ext>
            </a:extLst>
          </p:cNvPr>
          <p:cNvSpPr/>
          <p:nvPr/>
        </p:nvSpPr>
        <p:spPr>
          <a:xfrm>
            <a:off x="9196459" y="5676877"/>
            <a:ext cx="693256" cy="414584"/>
          </a:xfrm>
          <a:prstGeom prst="can">
            <a:avLst/>
          </a:prstGeom>
          <a:solidFill>
            <a:srgbClr val="0070C0"/>
          </a:solidFill>
          <a:ln w="6350" cap="flat" cmpd="sng" algn="ctr">
            <a:solidFill>
              <a:schemeClr val="accent1"/>
            </a:solidFill>
            <a:prstDash val="solid"/>
            <a:miter lim="800000"/>
          </a:ln>
          <a:effectLst/>
        </p:spPr>
        <p:txBody>
          <a:bodyPr lIns="0" tIns="60960" rIns="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Snowflake</a:t>
            </a:r>
          </a:p>
        </p:txBody>
      </p:sp>
      <p:sp>
        <p:nvSpPr>
          <p:cNvPr id="19" name="Rectangle 18">
            <a:extLst>
              <a:ext uri="{FF2B5EF4-FFF2-40B4-BE49-F238E27FC236}">
                <a16:creationId xmlns:a16="http://schemas.microsoft.com/office/drawing/2014/main" id="{7C290BE6-2938-1BFC-354E-392ADF7E2699}"/>
              </a:ext>
            </a:extLst>
          </p:cNvPr>
          <p:cNvSpPr/>
          <p:nvPr/>
        </p:nvSpPr>
        <p:spPr bwMode="auto">
          <a:xfrm>
            <a:off x="5975731" y="3723635"/>
            <a:ext cx="4471219" cy="996637"/>
          </a:xfrm>
          <a:prstGeom prst="rect">
            <a:avLst/>
          </a:prstGeom>
          <a:solidFill>
            <a:srgbClr val="003687"/>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rtlCol="0" anchor="t"/>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65" b="1" i="0" u="none" strike="noStrike" kern="0" cap="none" spc="0" normalizeH="0" baseline="0" noProof="0" dirty="0">
                <a:ln>
                  <a:noFill/>
                </a:ln>
                <a:solidFill>
                  <a:srgbClr val="FFFFFF"/>
                </a:solidFill>
                <a:effectLst/>
                <a:uLnTx/>
                <a:uFillTx/>
                <a:latin typeface="Arial" panose="020B0604020202020204"/>
                <a:ea typeface="+mn-ea"/>
                <a:cs typeface="+mn-cs"/>
              </a:rPr>
              <a:t>IBM Watson Query</a:t>
            </a:r>
          </a:p>
        </p:txBody>
      </p:sp>
      <p:sp>
        <p:nvSpPr>
          <p:cNvPr id="20" name="Rectangle 19">
            <a:extLst>
              <a:ext uri="{FF2B5EF4-FFF2-40B4-BE49-F238E27FC236}">
                <a16:creationId xmlns:a16="http://schemas.microsoft.com/office/drawing/2014/main" id="{DB8172F4-5AAB-BA1B-A01F-220DF38742A8}"/>
              </a:ext>
            </a:extLst>
          </p:cNvPr>
          <p:cNvSpPr/>
          <p:nvPr/>
        </p:nvSpPr>
        <p:spPr bwMode="auto">
          <a:xfrm>
            <a:off x="51646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608943" rtl="0" eaLnBrk="1" fontAlgn="base" latinLnBrk="0" hangingPunct="1">
              <a:lnSpc>
                <a:spcPct val="90000"/>
              </a:lnSpc>
              <a:spcBef>
                <a:spcPct val="0"/>
              </a:spcBef>
              <a:spcAft>
                <a:spcPct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Data Science</a:t>
            </a:r>
          </a:p>
        </p:txBody>
      </p:sp>
      <p:sp>
        <p:nvSpPr>
          <p:cNvPr id="21" name="Rectangle 20">
            <a:extLst>
              <a:ext uri="{FF2B5EF4-FFF2-40B4-BE49-F238E27FC236}">
                <a16:creationId xmlns:a16="http://schemas.microsoft.com/office/drawing/2014/main" id="{EDAE75AC-0053-AD49-088D-584ED9CD7CDE}"/>
              </a:ext>
            </a:extLst>
          </p:cNvPr>
          <p:cNvSpPr/>
          <p:nvPr/>
        </p:nvSpPr>
        <p:spPr bwMode="auto">
          <a:xfrm>
            <a:off x="72328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Business Intelligence </a:t>
            </a:r>
          </a:p>
        </p:txBody>
      </p:sp>
      <p:sp>
        <p:nvSpPr>
          <p:cNvPr id="22" name="Rectangle 21">
            <a:extLst>
              <a:ext uri="{FF2B5EF4-FFF2-40B4-BE49-F238E27FC236}">
                <a16:creationId xmlns:a16="http://schemas.microsoft.com/office/drawing/2014/main" id="{09EE1F11-AEAC-FB7A-7263-010528269865}"/>
              </a:ext>
            </a:extLst>
          </p:cNvPr>
          <p:cNvSpPr/>
          <p:nvPr/>
        </p:nvSpPr>
        <p:spPr bwMode="auto">
          <a:xfrm>
            <a:off x="9314059"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608943" rtl="0" eaLnBrk="1" fontAlgn="base" latinLnBrk="0" hangingPunct="1">
              <a:lnSpc>
                <a:spcPct val="90000"/>
              </a:lnSpc>
              <a:spcBef>
                <a:spcPct val="0"/>
              </a:spcBef>
              <a:spcAft>
                <a:spcPct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AI Apps</a:t>
            </a:r>
          </a:p>
        </p:txBody>
      </p:sp>
      <p:sp>
        <p:nvSpPr>
          <p:cNvPr id="23" name="TextBox 22">
            <a:extLst>
              <a:ext uri="{FF2B5EF4-FFF2-40B4-BE49-F238E27FC236}">
                <a16:creationId xmlns:a16="http://schemas.microsoft.com/office/drawing/2014/main" id="{291C8094-CECC-B84D-2EF5-A591266B5B8D}"/>
              </a:ext>
            </a:extLst>
          </p:cNvPr>
          <p:cNvSpPr txBox="1"/>
          <p:nvPr/>
        </p:nvSpPr>
        <p:spPr>
          <a:xfrm>
            <a:off x="7408210" y="3402826"/>
            <a:ext cx="1608708" cy="297325"/>
          </a:xfrm>
          <a:prstGeom prst="rect">
            <a:avLst/>
          </a:prstGeom>
          <a:noFill/>
        </p:spPr>
        <p:txBody>
          <a:bodyPr wrap="squar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332"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Self-Service</a:t>
            </a:r>
          </a:p>
        </p:txBody>
      </p:sp>
      <p:sp>
        <p:nvSpPr>
          <p:cNvPr id="24" name="Right Arrow 23">
            <a:extLst>
              <a:ext uri="{FF2B5EF4-FFF2-40B4-BE49-F238E27FC236}">
                <a16:creationId xmlns:a16="http://schemas.microsoft.com/office/drawing/2014/main" id="{302C9009-065E-062B-7502-120979261706}"/>
              </a:ext>
            </a:extLst>
          </p:cNvPr>
          <p:cNvSpPr/>
          <p:nvPr/>
        </p:nvSpPr>
        <p:spPr bwMode="auto">
          <a:xfrm rot="16200000">
            <a:off x="8024501" y="3151139"/>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Right Arrow 24">
            <a:extLst>
              <a:ext uri="{FF2B5EF4-FFF2-40B4-BE49-F238E27FC236}">
                <a16:creationId xmlns:a16="http://schemas.microsoft.com/office/drawing/2014/main" id="{11629460-8ACD-831F-C96F-DB598D8FFCF5}"/>
              </a:ext>
            </a:extLst>
          </p:cNvPr>
          <p:cNvSpPr/>
          <p:nvPr/>
        </p:nvSpPr>
        <p:spPr bwMode="auto">
          <a:xfrm rot="16200000">
            <a:off x="6264656" y="3163583"/>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Right Arrow 25">
            <a:extLst>
              <a:ext uri="{FF2B5EF4-FFF2-40B4-BE49-F238E27FC236}">
                <a16:creationId xmlns:a16="http://schemas.microsoft.com/office/drawing/2014/main" id="{A9A0FDC0-EBB2-8B60-33FC-94FD278A8833}"/>
              </a:ext>
            </a:extLst>
          </p:cNvPr>
          <p:cNvSpPr/>
          <p:nvPr/>
        </p:nvSpPr>
        <p:spPr bwMode="auto">
          <a:xfrm rot="16200000">
            <a:off x="9704681" y="3137995"/>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593C8C01-9E59-DF34-EBDF-0DBEE34E0971}"/>
              </a:ext>
            </a:extLst>
          </p:cNvPr>
          <p:cNvCxnSpPr>
            <a:cxnSpLocks/>
          </p:cNvCxnSpPr>
          <p:nvPr/>
        </p:nvCxnSpPr>
        <p:spPr bwMode="auto">
          <a:xfrm>
            <a:off x="349592" y="2753891"/>
            <a:ext cx="3585005" cy="0"/>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49B34520-E607-38B3-D76A-8AC9BE93F2C0}"/>
              </a:ext>
            </a:extLst>
          </p:cNvPr>
          <p:cNvSpPr txBox="1"/>
          <p:nvPr/>
        </p:nvSpPr>
        <p:spPr>
          <a:xfrm>
            <a:off x="9473829" y="6557521"/>
            <a:ext cx="2332348" cy="338426"/>
          </a:xfrm>
          <a:prstGeom prst="rect">
            <a:avLst/>
          </a:prstGeom>
          <a:noFill/>
          <a:ln>
            <a:noFill/>
          </a:ln>
        </p:spPr>
        <p:txBody>
          <a:bodyPr wrap="squar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599" b="1" i="1" u="none" strike="noStrike" kern="1200" cap="none" spc="0" normalizeH="0" baseline="0" noProof="0" dirty="0">
                <a:ln>
                  <a:noFill/>
                </a:ln>
                <a:solidFill>
                  <a:srgbClr val="510224"/>
                </a:solidFill>
                <a:effectLst/>
                <a:uLnTx/>
                <a:uFillTx/>
                <a:latin typeface="Arial" panose="020B0604020202020204"/>
                <a:ea typeface="IBM Plex Sans" charset="0"/>
                <a:cs typeface="IBM Plex Sans" charset="0"/>
              </a:rPr>
              <a:t>Any Data, Anywhere.</a:t>
            </a:r>
          </a:p>
        </p:txBody>
      </p:sp>
      <p:sp>
        <p:nvSpPr>
          <p:cNvPr id="29" name="Rectangle 28">
            <a:extLst>
              <a:ext uri="{FF2B5EF4-FFF2-40B4-BE49-F238E27FC236}">
                <a16:creationId xmlns:a16="http://schemas.microsoft.com/office/drawing/2014/main" id="{C1359022-8079-FC22-0254-88E9296FF6B8}"/>
              </a:ext>
            </a:extLst>
          </p:cNvPr>
          <p:cNvSpPr/>
          <p:nvPr/>
        </p:nvSpPr>
        <p:spPr>
          <a:xfrm>
            <a:off x="5896997" y="5708675"/>
            <a:ext cx="703665"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Cloudera</a:t>
            </a:r>
          </a:p>
        </p:txBody>
      </p:sp>
      <p:sp>
        <p:nvSpPr>
          <p:cNvPr id="30" name="Rectangle 29">
            <a:extLst>
              <a:ext uri="{FF2B5EF4-FFF2-40B4-BE49-F238E27FC236}">
                <a16:creationId xmlns:a16="http://schemas.microsoft.com/office/drawing/2014/main" id="{727E1379-DDFA-57B2-5325-7C41EEA41A84}"/>
              </a:ext>
            </a:extLst>
          </p:cNvPr>
          <p:cNvSpPr/>
          <p:nvPr/>
        </p:nvSpPr>
        <p:spPr bwMode="auto">
          <a:xfrm>
            <a:off x="5952333" y="3695259"/>
            <a:ext cx="4535091" cy="1055315"/>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ctr" anchorCtr="0" compatLnSpc="1">
            <a:prstTxWarp prst="textNoShape">
              <a:avLst/>
            </a:prstTxWarp>
          </a:bodyPr>
          <a:lstStyle/>
          <a:p>
            <a:pPr marL="0" marR="0" lvl="0" indent="0" algn="ctr" defTabSz="456719" rtl="0" eaLnBrk="1" fontAlgn="base" latinLnBrk="0" hangingPunct="1">
              <a:lnSpc>
                <a:spcPct val="90000"/>
              </a:lnSpc>
              <a:spcBef>
                <a:spcPct val="0"/>
              </a:spcBef>
              <a:spcAft>
                <a:spcPct val="0"/>
              </a:spcAft>
              <a:buClrTx/>
              <a:buSzTx/>
              <a:buFontTx/>
              <a:buNone/>
              <a:tabLst/>
              <a:defRPr/>
            </a:pPr>
            <a:endParaRPr kumimoji="0" lang="en-US" sz="799"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CE29B911-D2C7-908C-3CBB-C20E21B03649}"/>
              </a:ext>
            </a:extLst>
          </p:cNvPr>
          <p:cNvSpPr/>
          <p:nvPr/>
        </p:nvSpPr>
        <p:spPr>
          <a:xfrm>
            <a:off x="6007534" y="3977664"/>
            <a:ext cx="4407609" cy="291179"/>
          </a:xfrm>
          <a:prstGeom prst="rect">
            <a:avLst/>
          </a:prstGeom>
          <a:solidFill>
            <a:srgbClr val="00414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48768" bIns="0" rtlCol="0" anchor="ctr" anchorCtr="0"/>
          <a:lstStyle/>
          <a:p>
            <a:pPr marL="0" marR="0" lvl="0" indent="0" algn="ctr" defTabSz="684395" rtl="0" eaLnBrk="1" fontAlgn="auto" latinLnBrk="0" hangingPunct="1">
              <a:lnSpc>
                <a:spcPct val="100000"/>
              </a:lnSpc>
              <a:spcBef>
                <a:spcPts val="0"/>
              </a:spcBef>
              <a:spcAft>
                <a:spcPts val="0"/>
              </a:spcAft>
              <a:buClrTx/>
              <a:buSzTx/>
              <a:buFontTx/>
              <a:buNone/>
              <a:tabLst/>
              <a:defRPr/>
            </a:pPr>
            <a:r>
              <a:rPr kumimoji="0" lang="en-US" sz="933" b="1" i="0" u="none" strike="noStrike" kern="0" cap="none" spc="0" normalizeH="0" baseline="0" noProof="0" dirty="0">
                <a:ln>
                  <a:noFill/>
                </a:ln>
                <a:solidFill>
                  <a:srgbClr val="FFFFFF"/>
                </a:solidFill>
                <a:effectLst/>
                <a:uLnTx/>
                <a:uFillTx/>
                <a:latin typeface="Arial" panose="020B0604020202020204"/>
                <a:ea typeface="+mn-ea"/>
                <a:cs typeface="+mn-cs"/>
              </a:rPr>
              <a:t>Virtual Tables </a:t>
            </a:r>
          </a:p>
        </p:txBody>
      </p:sp>
      <p:sp>
        <p:nvSpPr>
          <p:cNvPr id="32" name="Rectangle 31">
            <a:extLst>
              <a:ext uri="{FF2B5EF4-FFF2-40B4-BE49-F238E27FC236}">
                <a16:creationId xmlns:a16="http://schemas.microsoft.com/office/drawing/2014/main" id="{8B885843-EC7A-C125-8AA2-E35BF98171F5}"/>
              </a:ext>
            </a:extLst>
          </p:cNvPr>
          <p:cNvSpPr/>
          <p:nvPr/>
        </p:nvSpPr>
        <p:spPr>
          <a:xfrm>
            <a:off x="6007534" y="4336853"/>
            <a:ext cx="4407609" cy="291179"/>
          </a:xfrm>
          <a:prstGeom prst="rect">
            <a:avLst/>
          </a:prstGeom>
          <a:solidFill>
            <a:srgbClr val="00B05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0" bIns="0" rtlCol="0" anchor="ctr"/>
          <a:lstStyle/>
          <a:p>
            <a:pPr marL="0" marR="0" lvl="0" indent="0" algn="ctr" defTabSz="684395" rtl="0" eaLnBrk="1" fontAlgn="auto" latinLnBrk="0" hangingPunct="1">
              <a:lnSpc>
                <a:spcPct val="100000"/>
              </a:lnSpc>
              <a:spcBef>
                <a:spcPts val="0"/>
              </a:spcBef>
              <a:spcAft>
                <a:spcPts val="0"/>
              </a:spcAft>
              <a:buClrTx/>
              <a:buSzTx/>
              <a:buFontTx/>
              <a:buNone/>
              <a:tabLst/>
              <a:defRPr/>
            </a:pPr>
            <a:r>
              <a:rPr kumimoji="0" lang="en-US" sz="933" b="1" i="0" u="none" strike="noStrike" kern="0" cap="none" spc="0" normalizeH="0" baseline="0" noProof="0" dirty="0">
                <a:ln>
                  <a:noFill/>
                </a:ln>
                <a:solidFill>
                  <a:srgbClr val="FFFFFF"/>
                </a:solidFill>
                <a:effectLst/>
                <a:uLnTx/>
                <a:uFillTx/>
                <a:latin typeface="Arial" panose="020B0604020202020204"/>
                <a:ea typeface="+mn-ea"/>
                <a:cs typeface="+mn-cs"/>
              </a:rPr>
              <a:t>Connection Layer</a:t>
            </a:r>
          </a:p>
        </p:txBody>
      </p:sp>
      <p:sp>
        <p:nvSpPr>
          <p:cNvPr id="33" name="TextBox 32">
            <a:extLst>
              <a:ext uri="{FF2B5EF4-FFF2-40B4-BE49-F238E27FC236}">
                <a16:creationId xmlns:a16="http://schemas.microsoft.com/office/drawing/2014/main" id="{3B9CA0FA-E047-8647-9A8D-9209A4748E39}"/>
              </a:ext>
            </a:extLst>
          </p:cNvPr>
          <p:cNvSpPr txBox="1"/>
          <p:nvPr/>
        </p:nvSpPr>
        <p:spPr>
          <a:xfrm>
            <a:off x="7517205" y="4870763"/>
            <a:ext cx="1633324" cy="328231"/>
          </a:xfrm>
          <a:prstGeom prst="rect">
            <a:avLst/>
          </a:prstGeom>
          <a:noFill/>
        </p:spPr>
        <p:txBody>
          <a:bodyPr wrap="squar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533" b="1" i="1" u="none" strike="noStrike" kern="1200" cap="none" spc="0" normalizeH="0" baseline="0" noProof="0" dirty="0">
                <a:ln>
                  <a:noFill/>
                </a:ln>
                <a:solidFill>
                  <a:srgbClr val="000000">
                    <a:lumMod val="75000"/>
                    <a:lumOff val="25000"/>
                  </a:srgbClr>
                </a:solidFill>
                <a:effectLst/>
                <a:uLnTx/>
                <a:uFillTx/>
                <a:latin typeface="Arial" panose="020B0604020202020204"/>
                <a:ea typeface="IBM Plex Sans" charset="0"/>
                <a:cs typeface="IBM Plex Sans" charset="0"/>
              </a:rPr>
              <a:t>Data Sources </a:t>
            </a:r>
          </a:p>
        </p:txBody>
      </p:sp>
      <p:sp>
        <p:nvSpPr>
          <p:cNvPr id="34" name="Can 33">
            <a:extLst>
              <a:ext uri="{FF2B5EF4-FFF2-40B4-BE49-F238E27FC236}">
                <a16:creationId xmlns:a16="http://schemas.microsoft.com/office/drawing/2014/main" id="{950C5D1A-78E8-11CF-4C3B-D1E119C92663}"/>
              </a:ext>
            </a:extLst>
          </p:cNvPr>
          <p:cNvSpPr/>
          <p:nvPr/>
        </p:nvSpPr>
        <p:spPr>
          <a:xfrm>
            <a:off x="919256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Db2</a:t>
            </a:r>
          </a:p>
        </p:txBody>
      </p:sp>
      <p:sp>
        <p:nvSpPr>
          <p:cNvPr id="35" name="Can 34">
            <a:extLst>
              <a:ext uri="{FF2B5EF4-FFF2-40B4-BE49-F238E27FC236}">
                <a16:creationId xmlns:a16="http://schemas.microsoft.com/office/drawing/2014/main" id="{C6321C69-45BB-45AF-C6C1-DDA9538F84CD}"/>
              </a:ext>
            </a:extLst>
          </p:cNvPr>
          <p:cNvSpPr/>
          <p:nvPr/>
        </p:nvSpPr>
        <p:spPr>
          <a:xfrm>
            <a:off x="1005738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Netezza</a:t>
            </a:r>
          </a:p>
        </p:txBody>
      </p:sp>
      <p:sp>
        <p:nvSpPr>
          <p:cNvPr id="36" name="TextBox 35">
            <a:extLst>
              <a:ext uri="{FF2B5EF4-FFF2-40B4-BE49-F238E27FC236}">
                <a16:creationId xmlns:a16="http://schemas.microsoft.com/office/drawing/2014/main" id="{494E2FC2-DEE3-6605-1363-B9203C128378}"/>
              </a:ext>
            </a:extLst>
          </p:cNvPr>
          <p:cNvSpPr txBox="1"/>
          <p:nvPr/>
        </p:nvSpPr>
        <p:spPr>
          <a:xfrm>
            <a:off x="10820696" y="5825528"/>
            <a:ext cx="735779" cy="143565"/>
          </a:xfrm>
          <a:prstGeom prst="rect">
            <a:avLst/>
          </a:prstGeom>
          <a:noFill/>
        </p:spPr>
        <p:txBody>
          <a:bodyPr wrap="square" lIns="0" tIns="0" rIns="0" bIns="0"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933" b="0" i="1"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 and more!</a:t>
            </a:r>
          </a:p>
        </p:txBody>
      </p:sp>
      <p:sp>
        <p:nvSpPr>
          <p:cNvPr id="37" name="Left Brace 36">
            <a:extLst>
              <a:ext uri="{FF2B5EF4-FFF2-40B4-BE49-F238E27FC236}">
                <a16:creationId xmlns:a16="http://schemas.microsoft.com/office/drawing/2014/main" id="{E0E973AC-8D13-596A-189C-3C8F3C70ABA5}"/>
              </a:ext>
            </a:extLst>
          </p:cNvPr>
          <p:cNvSpPr/>
          <p:nvPr/>
        </p:nvSpPr>
        <p:spPr bwMode="auto">
          <a:xfrm rot="16200000">
            <a:off x="6964722" y="4190376"/>
            <a:ext cx="116543" cy="387901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593E7A8B-9B10-497B-CCE0-CD313A3F58FE}"/>
              </a:ext>
            </a:extLst>
          </p:cNvPr>
          <p:cNvSpPr txBox="1"/>
          <p:nvPr/>
        </p:nvSpPr>
        <p:spPr>
          <a:xfrm>
            <a:off x="6403480" y="6142946"/>
            <a:ext cx="1236236" cy="261610"/>
          </a:xfrm>
          <a:prstGeom prst="rect">
            <a:avLst/>
          </a:prstGeom>
          <a:noFill/>
          <a:ln>
            <a:noFill/>
          </a:ln>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Cloud Data Lake</a:t>
            </a:r>
          </a:p>
        </p:txBody>
      </p:sp>
      <p:sp>
        <p:nvSpPr>
          <p:cNvPr id="39" name="TextBox 38">
            <a:extLst>
              <a:ext uri="{FF2B5EF4-FFF2-40B4-BE49-F238E27FC236}">
                <a16:creationId xmlns:a16="http://schemas.microsoft.com/office/drawing/2014/main" id="{E20EC35F-A169-C070-76AB-CC313D1E5ED7}"/>
              </a:ext>
            </a:extLst>
          </p:cNvPr>
          <p:cNvSpPr txBox="1"/>
          <p:nvPr/>
        </p:nvSpPr>
        <p:spPr>
          <a:xfrm>
            <a:off x="9469857" y="6163543"/>
            <a:ext cx="1822935" cy="261610"/>
          </a:xfrm>
          <a:prstGeom prst="rect">
            <a:avLst/>
          </a:prstGeom>
          <a:noFill/>
          <a:ln>
            <a:noFill/>
          </a:ln>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Database and Warehouse</a:t>
            </a:r>
          </a:p>
        </p:txBody>
      </p:sp>
      <p:sp>
        <p:nvSpPr>
          <p:cNvPr id="40" name="Left Brace 39">
            <a:extLst>
              <a:ext uri="{FF2B5EF4-FFF2-40B4-BE49-F238E27FC236}">
                <a16:creationId xmlns:a16="http://schemas.microsoft.com/office/drawing/2014/main" id="{76869B5D-7B4A-C350-C350-27C88A72C688}"/>
              </a:ext>
            </a:extLst>
          </p:cNvPr>
          <p:cNvSpPr/>
          <p:nvPr/>
        </p:nvSpPr>
        <p:spPr bwMode="auto">
          <a:xfrm rot="16200000">
            <a:off x="10322437" y="4940360"/>
            <a:ext cx="113295" cy="238229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D771429E-4179-F288-61A0-8637D3F5BF79}"/>
              </a:ext>
            </a:extLst>
          </p:cNvPr>
          <p:cNvSpPr txBox="1"/>
          <p:nvPr/>
        </p:nvSpPr>
        <p:spPr>
          <a:xfrm>
            <a:off x="238111" y="2350190"/>
            <a:ext cx="3696487" cy="379656"/>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867"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Watson Query Experience</a:t>
            </a:r>
          </a:p>
        </p:txBody>
      </p:sp>
      <p:sp>
        <p:nvSpPr>
          <p:cNvPr id="42" name="TextBox 41">
            <a:extLst>
              <a:ext uri="{FF2B5EF4-FFF2-40B4-BE49-F238E27FC236}">
                <a16:creationId xmlns:a16="http://schemas.microsoft.com/office/drawing/2014/main" id="{472C394B-0B01-3E8F-A131-C762082A8628}"/>
              </a:ext>
            </a:extLst>
          </p:cNvPr>
          <p:cNvSpPr txBox="1"/>
          <p:nvPr/>
        </p:nvSpPr>
        <p:spPr>
          <a:xfrm>
            <a:off x="253701" y="2872749"/>
            <a:ext cx="4264180" cy="3508653"/>
          </a:xfrm>
          <a:prstGeom prst="rect">
            <a:avLst/>
          </a:prstGeom>
          <a:noFill/>
        </p:spPr>
        <p:txBody>
          <a:bodyPr wrap="square" rtlCol="0">
            <a:spAutoFit/>
          </a:bodyPr>
          <a:lstStyle/>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One query experience</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over multiple</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sources, types, and form factors</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Integrated governance</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with Watson</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Knowledge Catalog to provide governed</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access</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Open data formats</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to work with</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on any cloud and on-premises (Parquet, Orc, CSV, TSV)</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Real-time data integration</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without data movement</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Intelligent cache recommendation</a:t>
            </a:r>
            <a:b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accelerating query performance with</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minimal user input</a:t>
            </a:r>
          </a:p>
        </p:txBody>
      </p:sp>
    </p:spTree>
    <p:extLst>
      <p:ext uri="{BB962C8B-B14F-4D97-AF65-F5344CB8AC3E}">
        <p14:creationId xmlns:p14="http://schemas.microsoft.com/office/powerpoint/2010/main" val="1944549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A28A8-145E-A3A1-D8DA-7D53FE94FDAC}"/>
              </a:ext>
            </a:extLst>
          </p:cNvPr>
          <p:cNvSpPr>
            <a:spLocks noGrp="1"/>
          </p:cNvSpPr>
          <p:nvPr>
            <p:ph idx="1"/>
          </p:nvPr>
        </p:nvSpPr>
        <p:spPr/>
        <p:txBody>
          <a:bodyPr/>
          <a:lstStyle/>
          <a:p>
            <a:r>
              <a:rPr lang="en-SG" dirty="0"/>
              <a:t>To optimize query performance, you must collect statistics on the data that is being queried. You can collect statistics in the IBM Cloud Pak for Data web client.</a:t>
            </a:r>
          </a:p>
          <a:p>
            <a:endParaRPr lang="en-SG" dirty="0"/>
          </a:p>
          <a:p>
            <a:r>
              <a:rPr lang="en-SG" b="1" dirty="0"/>
              <a:t>Procedure</a:t>
            </a:r>
          </a:p>
          <a:p>
            <a:r>
              <a:rPr lang="en-SG" dirty="0"/>
              <a:t>On the navigation menu, click Data &gt; Data virtualization. The service menu opens to the Data sources page by default.</a:t>
            </a:r>
          </a:p>
          <a:p>
            <a:r>
              <a:rPr lang="en-SG" dirty="0"/>
              <a:t>On the service menu, click Virtualized data. On the Virtualized data page, you can see a list of virtualized tables and when statistics were last collected for each table. </a:t>
            </a:r>
          </a:p>
          <a:p>
            <a:endParaRPr lang="en-US" dirty="0"/>
          </a:p>
        </p:txBody>
      </p:sp>
      <p:sp>
        <p:nvSpPr>
          <p:cNvPr id="3" name="Title 2">
            <a:extLst>
              <a:ext uri="{FF2B5EF4-FFF2-40B4-BE49-F238E27FC236}">
                <a16:creationId xmlns:a16="http://schemas.microsoft.com/office/drawing/2014/main" id="{BEFD22EB-7203-C28A-0AAE-577D6830D300}"/>
              </a:ext>
            </a:extLst>
          </p:cNvPr>
          <p:cNvSpPr>
            <a:spLocks noGrp="1"/>
          </p:cNvSpPr>
          <p:nvPr>
            <p:ph type="title"/>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EB7BBE50-8836-DF41-63DA-00843D661B38}"/>
              </a:ext>
            </a:extLst>
          </p:cNvPr>
          <p:cNvPicPr>
            <a:picLocks noChangeAspect="1"/>
          </p:cNvPicPr>
          <p:nvPr/>
        </p:nvPicPr>
        <p:blipFill>
          <a:blip r:embed="rId2"/>
          <a:stretch>
            <a:fillRect/>
          </a:stretch>
        </p:blipFill>
        <p:spPr>
          <a:xfrm>
            <a:off x="6222913" y="3340203"/>
            <a:ext cx="4478039" cy="3302281"/>
          </a:xfrm>
          <a:prstGeom prst="rect">
            <a:avLst/>
          </a:prstGeom>
        </p:spPr>
      </p:pic>
    </p:spTree>
    <p:extLst>
      <p:ext uri="{BB962C8B-B14F-4D97-AF65-F5344CB8AC3E}">
        <p14:creationId xmlns:p14="http://schemas.microsoft.com/office/powerpoint/2010/main" val="3312934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B1519-932C-279D-FE18-D5CACB38077B}"/>
              </a:ext>
            </a:extLst>
          </p:cNvPr>
          <p:cNvSpPr>
            <a:spLocks noGrp="1"/>
          </p:cNvSpPr>
          <p:nvPr>
            <p:ph idx="1"/>
          </p:nvPr>
        </p:nvSpPr>
        <p:spPr/>
        <p:txBody>
          <a:bodyPr/>
          <a:lstStyle/>
          <a:p>
            <a:r>
              <a:rPr lang="en-SG" dirty="0">
                <a:solidFill>
                  <a:srgbClr val="54A3F8"/>
                </a:solidFill>
                <a:effectLst/>
                <a:latin typeface="Helvetica Neue" panose="02000503000000020004" pitchFamily="2" charset="0"/>
                <a:hlinkClick r:id="rId2"/>
              </a:rPr>
              <a:t>https://www.ibm.com/docs/en/cloud-paks/cp-data/4.7.x?topic=architecture-multitenancy-support</a:t>
            </a:r>
            <a:endParaRPr lang="en-SG" dirty="0">
              <a:solidFill>
                <a:srgbClr val="54A3F8"/>
              </a:solidFill>
              <a:effectLst/>
              <a:latin typeface="Helvetica Neue" panose="02000503000000020004" pitchFamily="2" charset="0"/>
            </a:endParaRPr>
          </a:p>
          <a:p>
            <a:r>
              <a:rPr lang="en-SG" dirty="0">
                <a:solidFill>
                  <a:srgbClr val="A3A3A3"/>
                </a:solidFill>
                <a:effectLst/>
                <a:latin typeface="Helvetica Neue" panose="02000503000000020004" pitchFamily="2" charset="0"/>
              </a:rPr>
              <a:t>from Yun Wang (IBM) to Everyone:    3:19  PM</a:t>
            </a:r>
          </a:p>
          <a:p>
            <a:r>
              <a:rPr lang="en-SG" dirty="0">
                <a:solidFill>
                  <a:srgbClr val="F5F5F5"/>
                </a:solidFill>
                <a:effectLst/>
                <a:latin typeface="Helvetica Neue" panose="02000503000000020004" pitchFamily="2" charset="0"/>
              </a:rPr>
              <a:t>?</a:t>
            </a:r>
          </a:p>
          <a:p>
            <a:r>
              <a:rPr lang="en-SG" dirty="0">
                <a:solidFill>
                  <a:srgbClr val="A3A3A3"/>
                </a:solidFill>
                <a:effectLst/>
                <a:latin typeface="Helvetica Neue" panose="02000503000000020004" pitchFamily="2" charset="0"/>
              </a:rPr>
              <a:t>from Yun Wang (IBM) to Everyone:    3:20  PM</a:t>
            </a:r>
          </a:p>
          <a:p>
            <a:r>
              <a:rPr lang="en-SG" dirty="0">
                <a:solidFill>
                  <a:srgbClr val="F5F5F5"/>
                </a:solidFill>
                <a:effectLst/>
                <a:latin typeface="Helvetica Neue" panose="02000503000000020004" pitchFamily="2" charset="0"/>
              </a:rPr>
              <a:t>Multiple LDAP domains</a:t>
            </a:r>
          </a:p>
          <a:p>
            <a:r>
              <a:rPr lang="en-SG" dirty="0">
                <a:solidFill>
                  <a:srgbClr val="54A3F8"/>
                </a:solidFill>
                <a:effectLst/>
                <a:latin typeface="Helvetica Neue" panose="02000503000000020004" pitchFamily="2" charset="0"/>
                <a:hlinkClick r:id="rId3"/>
              </a:rPr>
              <a:t>https://www.ibm.com/docs/en/cloud-paks/foundational-services/4.0?topic=guide-multiple-ldap-domains</a:t>
            </a:r>
            <a:endParaRPr lang="en-SG" dirty="0">
              <a:solidFill>
                <a:srgbClr val="54A3F8"/>
              </a:solidFill>
              <a:effectLst/>
              <a:latin typeface="Helvetica Neue" panose="02000503000000020004" pitchFamily="2" charset="0"/>
            </a:endParaRPr>
          </a:p>
          <a:p>
            <a:r>
              <a:rPr lang="en-SG" dirty="0">
                <a:solidFill>
                  <a:srgbClr val="54A3F8"/>
                </a:solidFill>
                <a:effectLst/>
                <a:latin typeface="Helvetica Neue" panose="02000503000000020004" pitchFamily="2" charset="0"/>
                <a:hlinkClick r:id="rId2"/>
              </a:rPr>
              <a:t>https://www.ibm.com/docs/en/cloud-paks/cp-data/4.7.x?topic=architecture-multitenancy-support</a:t>
            </a:r>
            <a:endParaRPr lang="en-SG" dirty="0">
              <a:solidFill>
                <a:srgbClr val="54A3F8"/>
              </a:solidFill>
              <a:effectLst/>
              <a:latin typeface="Helvetica Neue" panose="02000503000000020004" pitchFamily="2" charset="0"/>
            </a:endParaRPr>
          </a:p>
          <a:p>
            <a:endParaRPr lang="en-US" dirty="0"/>
          </a:p>
        </p:txBody>
      </p:sp>
      <p:sp>
        <p:nvSpPr>
          <p:cNvPr id="3" name="Title 2">
            <a:extLst>
              <a:ext uri="{FF2B5EF4-FFF2-40B4-BE49-F238E27FC236}">
                <a16:creationId xmlns:a16="http://schemas.microsoft.com/office/drawing/2014/main" id="{96EA99F2-EA04-44AA-1EEC-7FC08922565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6568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B6ECB-ABF6-FDD5-08B0-EB20ECA44CE8}"/>
              </a:ext>
            </a:extLst>
          </p:cNvPr>
          <p:cNvSpPr>
            <a:spLocks noGrp="1"/>
          </p:cNvSpPr>
          <p:nvPr>
            <p:ph type="title"/>
          </p:nvPr>
        </p:nvSpPr>
        <p:spPr/>
        <p:txBody>
          <a:bodyPr/>
          <a:lstStyle/>
          <a:p>
            <a:r>
              <a:rPr lang="en-US" b="1" dirty="0"/>
              <a:t>B1.3.7, B1.3.11 &amp; B1.3.12 : Broad support for Data Sources</a:t>
            </a:r>
          </a:p>
        </p:txBody>
      </p:sp>
      <p:pic>
        <p:nvPicPr>
          <p:cNvPr id="4" name="Picture 3">
            <a:extLst>
              <a:ext uri="{FF2B5EF4-FFF2-40B4-BE49-F238E27FC236}">
                <a16:creationId xmlns:a16="http://schemas.microsoft.com/office/drawing/2014/main" id="{53EC1C10-1CF4-8A57-0109-F66AD9260043}"/>
              </a:ext>
            </a:extLst>
          </p:cNvPr>
          <p:cNvPicPr>
            <a:picLocks noChangeAspect="1"/>
          </p:cNvPicPr>
          <p:nvPr/>
        </p:nvPicPr>
        <p:blipFill rotWithShape="1">
          <a:blip r:embed="rId2"/>
          <a:srcRect t="19722" b="1"/>
          <a:stretch/>
        </p:blipFill>
        <p:spPr>
          <a:xfrm>
            <a:off x="363255" y="1602881"/>
            <a:ext cx="11031793" cy="4067875"/>
          </a:xfrm>
          <a:prstGeom prst="rect">
            <a:avLst/>
          </a:prstGeom>
          <a:ln>
            <a:solidFill>
              <a:schemeClr val="bg1">
                <a:lumMod val="75000"/>
              </a:schemeClr>
            </a:solidFill>
          </a:ln>
        </p:spPr>
      </p:pic>
      <p:sp>
        <p:nvSpPr>
          <p:cNvPr id="6" name="Parallelogram 5">
            <a:extLst>
              <a:ext uri="{FF2B5EF4-FFF2-40B4-BE49-F238E27FC236}">
                <a16:creationId xmlns:a16="http://schemas.microsoft.com/office/drawing/2014/main" id="{09F9098D-E818-3CBE-307C-07C8D1BDEC05}"/>
              </a:ext>
            </a:extLst>
          </p:cNvPr>
          <p:cNvSpPr/>
          <p:nvPr/>
        </p:nvSpPr>
        <p:spPr bwMode="auto">
          <a:xfrm>
            <a:off x="7174774" y="5771985"/>
            <a:ext cx="4374776" cy="473336"/>
          </a:xfrm>
          <a:prstGeom prst="parallelogram">
            <a:avLst/>
          </a:prstGeom>
          <a:solidFill>
            <a:srgbClr val="002D9C"/>
          </a:solidFill>
          <a:ln w="19050" cap="flat" cmpd="sng" algn="ctr">
            <a:solidFill>
              <a:srgbClr val="002D9C"/>
            </a:solidFill>
            <a:prstDash val="solid"/>
            <a:headEnd type="none" w="med" len="med"/>
            <a:tailEnd type="none" w="med" len="med"/>
          </a:ln>
          <a:effectLst/>
        </p:spPr>
        <p:txBody>
          <a:bodyPr vert="horz" wrap="square" lIns="48000" tIns="97536" rIns="48000" bIns="97536"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r>
              <a:rPr kumimoji="0" lang="en-CA" sz="1867"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New sources continually added!</a:t>
            </a:r>
          </a:p>
        </p:txBody>
      </p:sp>
      <p:sp>
        <p:nvSpPr>
          <p:cNvPr id="7" name="Rectangle 6">
            <a:extLst>
              <a:ext uri="{FF2B5EF4-FFF2-40B4-BE49-F238E27FC236}">
                <a16:creationId xmlns:a16="http://schemas.microsoft.com/office/drawing/2014/main" id="{77682792-8F4B-3115-B3CA-B1FAC70C1767}"/>
              </a:ext>
            </a:extLst>
          </p:cNvPr>
          <p:cNvSpPr/>
          <p:nvPr/>
        </p:nvSpPr>
        <p:spPr>
          <a:xfrm>
            <a:off x="363255" y="4055165"/>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E3F5C05A-8E8C-D3AD-AC5E-4DD51EED6CA6}"/>
              </a:ext>
            </a:extLst>
          </p:cNvPr>
          <p:cNvSpPr/>
          <p:nvPr/>
        </p:nvSpPr>
        <p:spPr>
          <a:xfrm>
            <a:off x="363255" y="5255119"/>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11134481-9B63-4AE4-43EC-6C50B4241291}"/>
              </a:ext>
            </a:extLst>
          </p:cNvPr>
          <p:cNvSpPr/>
          <p:nvPr/>
        </p:nvSpPr>
        <p:spPr>
          <a:xfrm>
            <a:off x="8586228" y="4904568"/>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622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9CE0D-862A-055B-31AF-D3DACC740404}"/>
              </a:ext>
            </a:extLst>
          </p:cNvPr>
          <p:cNvSpPr>
            <a:spLocks noGrp="1"/>
          </p:cNvSpPr>
          <p:nvPr>
            <p:ph idx="1"/>
          </p:nvPr>
        </p:nvSpPr>
        <p:spPr>
          <a:xfrm>
            <a:off x="363256" y="1562100"/>
            <a:ext cx="6106817" cy="4574540"/>
          </a:xfrm>
        </p:spPr>
        <p:txBody>
          <a:bodyPr/>
          <a:lstStyle/>
          <a:p>
            <a:pPr marL="141288" indent="-131763">
              <a:buFont typeface="Arial" panose="020B0604020202020204" pitchFamily="34" charset="0"/>
              <a:buChar char="•"/>
            </a:pPr>
            <a:r>
              <a:rPr lang="en-SG" sz="1600" b="1" dirty="0"/>
              <a:t>Size limits: </a:t>
            </a:r>
            <a:r>
              <a:rPr lang="en-SG" sz="1600" dirty="0"/>
              <a:t>Watson Query supports virtualization of tables with a row size up to 1 MB, and up to 2048 columns in a table. However, the number of columns that Watson Query can preview depends on many factors, such as the data types of the columns. Currently, preview is limited to 200 columns.</a:t>
            </a:r>
          </a:p>
          <a:p>
            <a:pPr marL="141288" indent="-131763">
              <a:buFont typeface="Arial" panose="020B0604020202020204" pitchFamily="34" charset="0"/>
              <a:buChar char="•"/>
            </a:pPr>
            <a:r>
              <a:rPr lang="en-SG" sz="1600" b="1" dirty="0"/>
              <a:t>File formats: </a:t>
            </a:r>
            <a:r>
              <a:rPr lang="en-SG" sz="1600" dirty="0"/>
              <a:t>Watson Query supports PARQUET (or PARQUETFILE), ORC (optimized row columnar), CSV (comma-separated values), TSV (tab-separated values), and JSON file formats. Metadata is extracted from the data file.</a:t>
            </a:r>
          </a:p>
          <a:p>
            <a:pPr marL="141288" indent="-131763">
              <a:buFont typeface="Arial" panose="020B0604020202020204" pitchFamily="34" charset="0"/>
              <a:buChar char="•"/>
            </a:pPr>
            <a:r>
              <a:rPr lang="en-SG" sz="1600" b="1" dirty="0"/>
              <a:t>For CSV and TSV files: </a:t>
            </a:r>
            <a:r>
              <a:rPr lang="en-SG" sz="1600" dirty="0"/>
              <a:t>Cloud Pak for Data automatically detects the encoding scheme of flat data files, such as CSV and TSV files. </a:t>
            </a:r>
          </a:p>
          <a:p>
            <a:pPr marL="9525"/>
            <a:r>
              <a:rPr lang="en-SG" sz="1600" dirty="0"/>
              <a:t>https://</a:t>
            </a:r>
            <a:r>
              <a:rPr lang="en-SG" sz="1600" dirty="0" err="1"/>
              <a:t>www.ibm.com</a:t>
            </a:r>
            <a:r>
              <a:rPr lang="en-SG" sz="1600" dirty="0"/>
              <a:t>/docs/</a:t>
            </a:r>
            <a:r>
              <a:rPr lang="en-SG" sz="1600" dirty="0" err="1"/>
              <a:t>en</a:t>
            </a:r>
            <a:r>
              <a:rPr lang="en-SG" sz="1600" dirty="0"/>
              <a:t>/cloud-</a:t>
            </a:r>
            <a:r>
              <a:rPr lang="en-SG" sz="1600" dirty="0" err="1"/>
              <a:t>paks</a:t>
            </a:r>
            <a:r>
              <a:rPr lang="en-SG" sz="1600" dirty="0"/>
              <a:t>/cp-data/4.6.x?topic=connectors-setting-character-encoding-scheme</a:t>
            </a:r>
          </a:p>
          <a:p>
            <a:endParaRPr lang="en-US" dirty="0"/>
          </a:p>
        </p:txBody>
      </p:sp>
      <p:sp>
        <p:nvSpPr>
          <p:cNvPr id="3" name="Title 2">
            <a:extLst>
              <a:ext uri="{FF2B5EF4-FFF2-40B4-BE49-F238E27FC236}">
                <a16:creationId xmlns:a16="http://schemas.microsoft.com/office/drawing/2014/main" id="{3DC80E75-1800-A2F3-51BC-A2C955FABD6E}"/>
              </a:ext>
            </a:extLst>
          </p:cNvPr>
          <p:cNvSpPr>
            <a:spLocks noGrp="1"/>
          </p:cNvSpPr>
          <p:nvPr>
            <p:ph type="title"/>
          </p:nvPr>
        </p:nvSpPr>
        <p:spPr/>
        <p:txBody>
          <a:bodyPr/>
          <a:lstStyle/>
          <a:p>
            <a:r>
              <a:rPr lang="en-US" b="1" dirty="0"/>
              <a:t>B1.3.3 About Watson Query</a:t>
            </a:r>
          </a:p>
        </p:txBody>
      </p:sp>
      <p:pic>
        <p:nvPicPr>
          <p:cNvPr id="5" name="Picture 4" descr="A picture containing text, screenshot, font, parallel&#10;&#10;Description automatically generated">
            <a:extLst>
              <a:ext uri="{FF2B5EF4-FFF2-40B4-BE49-F238E27FC236}">
                <a16:creationId xmlns:a16="http://schemas.microsoft.com/office/drawing/2014/main" id="{B026C212-39D8-5F19-9C5D-68ABD2845C6D}"/>
              </a:ext>
            </a:extLst>
          </p:cNvPr>
          <p:cNvPicPr>
            <a:picLocks noChangeAspect="1"/>
          </p:cNvPicPr>
          <p:nvPr/>
        </p:nvPicPr>
        <p:blipFill>
          <a:blip r:embed="rId2"/>
          <a:stretch>
            <a:fillRect/>
          </a:stretch>
        </p:blipFill>
        <p:spPr>
          <a:xfrm>
            <a:off x="6358082" y="1372870"/>
            <a:ext cx="5622735" cy="4168948"/>
          </a:xfrm>
          <a:prstGeom prst="rect">
            <a:avLst/>
          </a:prstGeom>
        </p:spPr>
      </p:pic>
    </p:spTree>
    <p:extLst>
      <p:ext uri="{BB962C8B-B14F-4D97-AF65-F5344CB8AC3E}">
        <p14:creationId xmlns:p14="http://schemas.microsoft.com/office/powerpoint/2010/main" val="53649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Data Virtualization</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2843825520"/>
              </p:ext>
            </p:extLst>
          </p:nvPr>
        </p:nvGraphicFramePr>
        <p:xfrm>
          <a:off x="2018805" y="1303678"/>
          <a:ext cx="7790213" cy="4127141"/>
        </p:xfrm>
        <a:graphic>
          <a:graphicData uri="http://schemas.openxmlformats.org/drawingml/2006/table">
            <a:tbl>
              <a:tblPr firstRow="1" bandRow="1">
                <a:tableStyleId>{5C22544A-7EE6-4342-B048-85BDC9FD1C3A}</a:tableStyleId>
              </a:tblPr>
              <a:tblGrid>
                <a:gridCol w="1658825">
                  <a:extLst>
                    <a:ext uri="{9D8B030D-6E8A-4147-A177-3AD203B41FA5}">
                      <a16:colId xmlns:a16="http://schemas.microsoft.com/office/drawing/2014/main" val="3320851099"/>
                    </a:ext>
                  </a:extLst>
                </a:gridCol>
                <a:gridCol w="503915">
                  <a:extLst>
                    <a:ext uri="{9D8B030D-6E8A-4147-A177-3AD203B41FA5}">
                      <a16:colId xmlns:a16="http://schemas.microsoft.com/office/drawing/2014/main" val="1191346856"/>
                    </a:ext>
                  </a:extLst>
                </a:gridCol>
                <a:gridCol w="5036164">
                  <a:extLst>
                    <a:ext uri="{9D8B030D-6E8A-4147-A177-3AD203B41FA5}">
                      <a16:colId xmlns:a16="http://schemas.microsoft.com/office/drawing/2014/main" val="1764045863"/>
                    </a:ext>
                  </a:extLst>
                </a:gridCol>
                <a:gridCol w="591309">
                  <a:extLst>
                    <a:ext uri="{9D8B030D-6E8A-4147-A177-3AD203B41FA5}">
                      <a16:colId xmlns:a16="http://schemas.microsoft.com/office/drawing/2014/main" val="2300345063"/>
                    </a:ext>
                  </a:extLst>
                </a:gridCol>
              </a:tblGrid>
              <a:tr h="304800">
                <a:tc>
                  <a:txBody>
                    <a:bodyPr/>
                    <a:lstStyle/>
                    <a:p>
                      <a:pPr algn="ctr">
                        <a:buFontTx/>
                        <a:buNone/>
                      </a:pPr>
                      <a:r>
                        <a:rPr lang="en-US" sz="12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12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A1.1A.7 (enforce or inherit data security and entitlement implemented by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B1.3.2 (Ability to integrate with source data without requiring significant ETL work by developers. Please elaborate scenarios where development work is required for data ingestion into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SG" sz="12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A1.1A.8 (build data security and entitlement layer in the absence of such from the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B1.3.6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425615"/>
                  </a:ext>
                </a:extLst>
              </a:tr>
              <a:tr h="408581">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B1.3.7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10827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B1.3.11 (query multiple data sources at the same time when designing a strategy/policy (design time)</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B1.3.12 (query multiple data sources at the same time when executing a strategy/policy (run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SG" sz="12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bl>
          </a:graphicData>
        </a:graphic>
      </p:graphicFrame>
      <p:sp>
        <p:nvSpPr>
          <p:cNvPr id="5" name="Oval 4">
            <a:extLst>
              <a:ext uri="{FF2B5EF4-FFF2-40B4-BE49-F238E27FC236}">
                <a16:creationId xmlns:a16="http://schemas.microsoft.com/office/drawing/2014/main" id="{83F98C0B-5291-A638-E5BF-03E6481D8083}"/>
              </a:ext>
            </a:extLst>
          </p:cNvPr>
          <p:cNvSpPr/>
          <p:nvPr/>
        </p:nvSpPr>
        <p:spPr>
          <a:xfrm>
            <a:off x="3764478" y="2090057"/>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35DF64B7-72AC-9EE6-A554-06C6D89E6021}"/>
              </a:ext>
            </a:extLst>
          </p:cNvPr>
          <p:cNvSpPr/>
          <p:nvPr/>
        </p:nvSpPr>
        <p:spPr>
          <a:xfrm>
            <a:off x="3764477" y="3248494"/>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Oval 16">
            <a:extLst>
              <a:ext uri="{FF2B5EF4-FFF2-40B4-BE49-F238E27FC236}">
                <a16:creationId xmlns:a16="http://schemas.microsoft.com/office/drawing/2014/main" id="{13F981E0-3AA9-16CD-869A-9C1DCF5CA593}"/>
              </a:ext>
            </a:extLst>
          </p:cNvPr>
          <p:cNvSpPr/>
          <p:nvPr/>
        </p:nvSpPr>
        <p:spPr>
          <a:xfrm>
            <a:off x="9345066" y="2184086"/>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A2E2972D-8BFF-A2E0-9E99-E6CA209F8E65}"/>
              </a:ext>
            </a:extLst>
          </p:cNvPr>
          <p:cNvSpPr/>
          <p:nvPr/>
        </p:nvSpPr>
        <p:spPr>
          <a:xfrm>
            <a:off x="9345065" y="3289554"/>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1B0380EB-D1C3-3A33-CE7B-98596D8BEE3D}"/>
              </a:ext>
            </a:extLst>
          </p:cNvPr>
          <p:cNvSpPr/>
          <p:nvPr/>
        </p:nvSpPr>
        <p:spPr>
          <a:xfrm flipV="1">
            <a:off x="9345065" y="4589868"/>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80FDECF7-519F-2C8E-5590-02DF4CD8B1AC}"/>
              </a:ext>
            </a:extLst>
          </p:cNvPr>
          <p:cNvSpPr/>
          <p:nvPr/>
        </p:nvSpPr>
        <p:spPr>
          <a:xfrm flipV="1">
            <a:off x="9345065" y="4121997"/>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F119AD4D-2C5B-E416-2C53-98618E5008EC}"/>
              </a:ext>
            </a:extLst>
          </p:cNvPr>
          <p:cNvSpPr/>
          <p:nvPr/>
        </p:nvSpPr>
        <p:spPr>
          <a:xfrm flipV="1">
            <a:off x="9347801" y="5074796"/>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495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1A826-2B1B-CF89-1E6B-67D497FFD7F6}"/>
              </a:ext>
            </a:extLst>
          </p:cNvPr>
          <p:cNvSpPr>
            <a:spLocks noGrp="1"/>
          </p:cNvSpPr>
          <p:nvPr>
            <p:ph idx="1"/>
          </p:nvPr>
        </p:nvSpPr>
        <p:spPr>
          <a:xfrm>
            <a:off x="486823" y="1656320"/>
            <a:ext cx="11442921" cy="4574540"/>
          </a:xfrm>
        </p:spPr>
        <p:txBody>
          <a:bodyPr/>
          <a:lstStyle/>
          <a:p>
            <a:r>
              <a:rPr lang="en-SG" b="1" dirty="0"/>
              <a:t>Data &gt; Data virtualization</a:t>
            </a:r>
            <a:r>
              <a:rPr lang="en-SG" dirty="0"/>
              <a:t>.</a:t>
            </a:r>
          </a:p>
          <a:p>
            <a:r>
              <a:rPr lang="en-SG" b="1" dirty="0"/>
              <a:t>Administration &gt; Service settings</a:t>
            </a:r>
            <a:r>
              <a:rPr lang="en-SG" dirty="0"/>
              <a:t> </a:t>
            </a:r>
          </a:p>
          <a:p>
            <a:r>
              <a:rPr lang="en-US" dirty="0"/>
              <a:t>Select Governance tab</a:t>
            </a:r>
          </a:p>
          <a:p>
            <a:r>
              <a:rPr lang="en-SG" dirty="0"/>
              <a:t>Toggle the </a:t>
            </a:r>
            <a:r>
              <a:rPr lang="en-SG" b="1" dirty="0"/>
              <a:t>Enforce policies within </a:t>
            </a:r>
            <a:br>
              <a:rPr lang="en-SG" b="1" dirty="0"/>
            </a:br>
            <a:r>
              <a:rPr lang="en-SG" b="1" dirty="0"/>
              <a:t>Data Virtualization</a:t>
            </a:r>
            <a:r>
              <a:rPr lang="en-SG" dirty="0"/>
              <a:t> switch to </a:t>
            </a:r>
            <a:r>
              <a:rPr lang="en-SG" b="1" dirty="0"/>
              <a:t>On</a:t>
            </a:r>
            <a:r>
              <a:rPr lang="en-SG" dirty="0"/>
              <a:t>.</a:t>
            </a:r>
            <a:br>
              <a:rPr lang="en-SG" dirty="0"/>
            </a:br>
            <a:br>
              <a:rPr lang="en-SG" dirty="0"/>
            </a:br>
            <a:r>
              <a:rPr lang="en-SG" dirty="0"/>
              <a:t>Toggle the </a:t>
            </a:r>
            <a:r>
              <a:rPr lang="en-SG" b="1" dirty="0"/>
              <a:t>Enforce publishing </a:t>
            </a:r>
            <a:br>
              <a:rPr lang="en-SG" b="1" dirty="0"/>
            </a:br>
            <a:r>
              <a:rPr lang="en-SG" b="1" dirty="0"/>
              <a:t>to a governed </a:t>
            </a:r>
            <a:r>
              <a:rPr lang="en-SG" b="1" dirty="0" err="1"/>
              <a:t>catalog</a:t>
            </a:r>
            <a:r>
              <a:rPr lang="en-SG" dirty="0"/>
              <a:t> switch to </a:t>
            </a:r>
            <a:r>
              <a:rPr lang="en-SG" b="1" dirty="0"/>
              <a:t>On</a:t>
            </a:r>
            <a:r>
              <a:rPr lang="en-SG" dirty="0"/>
              <a:t>.</a:t>
            </a:r>
          </a:p>
        </p:txBody>
      </p:sp>
      <p:sp>
        <p:nvSpPr>
          <p:cNvPr id="3" name="Title 2">
            <a:extLst>
              <a:ext uri="{FF2B5EF4-FFF2-40B4-BE49-F238E27FC236}">
                <a16:creationId xmlns:a16="http://schemas.microsoft.com/office/drawing/2014/main" id="{17EB7A39-8E1A-1435-57E5-1A448292BAF2}"/>
              </a:ext>
            </a:extLst>
          </p:cNvPr>
          <p:cNvSpPr>
            <a:spLocks noGrp="1"/>
          </p:cNvSpPr>
          <p:nvPr>
            <p:ph type="title"/>
          </p:nvPr>
        </p:nvSpPr>
        <p:spPr/>
        <p:txBody>
          <a:bodyPr/>
          <a:lstStyle/>
          <a:p>
            <a:r>
              <a:rPr lang="en-US" dirty="0"/>
              <a:t>Data Virtualization -Governance </a:t>
            </a:r>
          </a:p>
        </p:txBody>
      </p:sp>
      <p:pic>
        <p:nvPicPr>
          <p:cNvPr id="3074" name="Picture 2">
            <a:extLst>
              <a:ext uri="{FF2B5EF4-FFF2-40B4-BE49-F238E27FC236}">
                <a16:creationId xmlns:a16="http://schemas.microsoft.com/office/drawing/2014/main" id="{D04F1E96-E65B-52EB-0012-8A1DFB11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044" y="1656320"/>
            <a:ext cx="75057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29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2578648079"/>
      </p:ext>
    </p:extLst>
  </p:cSld>
  <p:clrMapOvr>
    <a:masterClrMapping/>
  </p:clrMapOvr>
</p:sld>
</file>

<file path=ppt/theme/theme1.xml><?xml version="1.0" encoding="utf-8"?>
<a:theme xmlns:a="http://schemas.openxmlformats.org/drawingml/2006/main" name="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3.xml><?xml version="1.0" encoding="utf-8"?>
<a:theme xmlns:a="http://schemas.openxmlformats.org/drawingml/2006/main" name="13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4.xml><?xml version="1.0" encoding="utf-8"?>
<a:theme xmlns:a="http://schemas.openxmlformats.org/drawingml/2006/main" name="7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5.xml><?xml version="1.0" encoding="utf-8"?>
<a:theme xmlns:a="http://schemas.openxmlformats.org/drawingml/2006/main" name="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sko-1-2023-template_PLEX" id="{A1C228E6-ADDC-9A49-A3C5-225CC0910DB5}" vid="{FE88C515-2577-4949-9426-B1B644D0E911}"/>
    </a:ext>
  </a:extLst>
</a:theme>
</file>

<file path=ppt/theme/theme6.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811E0A52-E040-4B42-8D27-38F35F52C397}"/>
    </a:ext>
  </a:extLst>
</a:theme>
</file>

<file path=ppt/theme/theme7.xml><?xml version="1.0" encoding="utf-8"?>
<a:theme xmlns:a="http://schemas.openxmlformats.org/drawingml/2006/main" name="1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97688</TotalTime>
  <Words>6201</Words>
  <Application>Microsoft Macintosh PowerPoint</Application>
  <PresentationFormat>Widescreen</PresentationFormat>
  <Paragraphs>332</Paragraphs>
  <Slides>41</Slides>
  <Notes>1</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41</vt:i4>
      </vt:variant>
    </vt:vector>
  </HeadingPairs>
  <TitlesOfParts>
    <vt:vector size="59" baseType="lpstr">
      <vt:lpstr>.AppleSystemUIFont</vt:lpstr>
      <vt:lpstr>Arial</vt:lpstr>
      <vt:lpstr>Calibri</vt:lpstr>
      <vt:lpstr>Courier New</vt:lpstr>
      <vt:lpstr>Helvetica Neue</vt:lpstr>
      <vt:lpstr>HelvNeue Light for IBM</vt:lpstr>
      <vt:lpstr>IBM Plex Sans</vt:lpstr>
      <vt:lpstr>IBM Plex Sans ExtraLight</vt:lpstr>
      <vt:lpstr>IBM Plex Sans Light</vt:lpstr>
      <vt:lpstr>Verdana</vt:lpstr>
      <vt:lpstr>Wingdings</vt:lpstr>
      <vt:lpstr>Office Theme</vt:lpstr>
      <vt:lpstr>6_IBM 2019 Master template (light gray background)</vt:lpstr>
      <vt:lpstr>13_IBM 2019 Master template (light gray background)</vt:lpstr>
      <vt:lpstr>7_IBM 2019 Master template (light gray background)</vt:lpstr>
      <vt:lpstr>IBM Brand Template 2022 (Microgrid)</vt:lpstr>
      <vt:lpstr>IBM 2020 Master template (white background)</vt:lpstr>
      <vt:lpstr>1_Office Theme</vt:lpstr>
      <vt:lpstr>UOB Models Analytic Platform RFP Proof of Concept </vt:lpstr>
      <vt:lpstr>Data Virtualization</vt:lpstr>
      <vt:lpstr>A1.1A.7, A1.1A.8, B1.3.7, B1.3.11 &amp; B1.3.12: What is Data Virtualization</vt:lpstr>
      <vt:lpstr>A1.1A.7, A1.1A.8, B1.3.7, B1.3.11 &amp; B1.3.12: What is IBM Watson Query</vt:lpstr>
      <vt:lpstr>B1.3.7, B1.3.11 &amp; B1.3.12 : Broad support for Data Sources</vt:lpstr>
      <vt:lpstr>B1.3.3 About Watson Query</vt:lpstr>
      <vt:lpstr>Data Virtualization</vt:lpstr>
      <vt:lpstr>Data Virtualization -Governance </vt:lpstr>
      <vt:lpstr>Storage details</vt:lpstr>
      <vt:lpstr>Define Data Sources </vt:lpstr>
      <vt:lpstr>Virtualize data</vt:lpstr>
      <vt:lpstr>Virtualize data</vt:lpstr>
      <vt:lpstr>Virtualizing Data from Object Storage Files </vt:lpstr>
      <vt:lpstr>Virtualizing Data from Object Storage Files</vt:lpstr>
      <vt:lpstr>Virtualizing Data from Object Storage Files</vt:lpstr>
      <vt:lpstr>Create Virtual Views </vt:lpstr>
      <vt:lpstr>PowerPoint Presentation</vt:lpstr>
      <vt:lpstr>Create Virtual Views</vt:lpstr>
      <vt:lpstr>Create Virtual Views</vt:lpstr>
      <vt:lpstr>Create Virtual Views</vt:lpstr>
      <vt:lpstr>Create Virtual Views</vt:lpstr>
      <vt:lpstr>Create virtual views</vt:lpstr>
      <vt:lpstr>Explore virtual view</vt:lpstr>
      <vt:lpstr>Manage access</vt:lpstr>
      <vt:lpstr>Manage access</vt:lpstr>
      <vt:lpstr>Manage access</vt:lpstr>
      <vt:lpstr>Manage access</vt:lpstr>
      <vt:lpstr>Assigning virtual objects to projects </vt:lpstr>
      <vt:lpstr>Assigning virtual objects to projects </vt:lpstr>
      <vt:lpstr>Data Virtualization </vt:lpstr>
      <vt:lpstr>Data Caching </vt:lpstr>
      <vt:lpstr>Data Caching</vt:lpstr>
      <vt:lpstr>Intelligent caching</vt:lpstr>
      <vt:lpstr>Cache Management</vt:lpstr>
      <vt:lpstr>Run Query workload</vt:lpstr>
      <vt:lpstr>Run Query workload</vt:lpstr>
      <vt:lpstr>Run Query workload</vt:lpstr>
      <vt:lpstr>Automatically scaling resources for services</vt:lpstr>
      <vt:lpstr>Storage details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THAM</dc:creator>
  <cp:lastModifiedBy>Sunny Panjabi</cp:lastModifiedBy>
  <cp:revision>2690</cp:revision>
  <dcterms:created xsi:type="dcterms:W3CDTF">2016-12-16T06:48:07Z</dcterms:created>
  <dcterms:modified xsi:type="dcterms:W3CDTF">2023-08-01T06:34:59Z</dcterms:modified>
</cp:coreProperties>
</file>